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60"/>
  </p:handoutMasterIdLst>
  <p:sldIdLst>
    <p:sldId id="256" r:id="rId3"/>
    <p:sldId id="260" r:id="rId4"/>
    <p:sldId id="257" r:id="rId5"/>
    <p:sldId id="345" r:id="rId6"/>
    <p:sldId id="258" r:id="rId7"/>
    <p:sldId id="259" r:id="rId8"/>
    <p:sldId id="264" r:id="rId9"/>
    <p:sldId id="265" r:id="rId10"/>
    <p:sldId id="266" r:id="rId11"/>
    <p:sldId id="267" r:id="rId12"/>
    <p:sldId id="268" r:id="rId13"/>
    <p:sldId id="269" r:id="rId15"/>
    <p:sldId id="278" r:id="rId16"/>
    <p:sldId id="279" r:id="rId17"/>
    <p:sldId id="280" r:id="rId18"/>
    <p:sldId id="272" r:id="rId19"/>
    <p:sldId id="271" r:id="rId20"/>
    <p:sldId id="273" r:id="rId21"/>
    <p:sldId id="274" r:id="rId22"/>
    <p:sldId id="276" r:id="rId23"/>
    <p:sldId id="277" r:id="rId24"/>
    <p:sldId id="281" r:id="rId25"/>
    <p:sldId id="284" r:id="rId26"/>
    <p:sldId id="285" r:id="rId27"/>
    <p:sldId id="289" r:id="rId28"/>
    <p:sldId id="283" r:id="rId29"/>
    <p:sldId id="290" r:id="rId30"/>
    <p:sldId id="286" r:id="rId31"/>
    <p:sldId id="303" r:id="rId32"/>
    <p:sldId id="304" r:id="rId33"/>
    <p:sldId id="316" r:id="rId34"/>
    <p:sldId id="343" r:id="rId35"/>
    <p:sldId id="344" r:id="rId36"/>
    <p:sldId id="318" r:id="rId37"/>
    <p:sldId id="315" r:id="rId38"/>
    <p:sldId id="342" r:id="rId39"/>
    <p:sldId id="317" r:id="rId40"/>
    <p:sldId id="349" r:id="rId41"/>
    <p:sldId id="347" r:id="rId42"/>
    <p:sldId id="346" r:id="rId43"/>
    <p:sldId id="350" r:id="rId44"/>
    <p:sldId id="351" r:id="rId45"/>
    <p:sldId id="352" r:id="rId46"/>
    <p:sldId id="353" r:id="rId47"/>
    <p:sldId id="354" r:id="rId48"/>
    <p:sldId id="355" r:id="rId49"/>
    <p:sldId id="356" r:id="rId50"/>
    <p:sldId id="288" r:id="rId51"/>
    <p:sldId id="299" r:id="rId52"/>
    <p:sldId id="297" r:id="rId53"/>
    <p:sldId id="301" r:id="rId54"/>
    <p:sldId id="305" r:id="rId55"/>
    <p:sldId id="307" r:id="rId56"/>
    <p:sldId id="308" r:id="rId57"/>
    <p:sldId id="309" r:id="rId58"/>
    <p:sldId id="310" r:id="rId5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79"/>
        <p:guide pos="3864"/>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4" Type="http://schemas.openxmlformats.org/officeDocument/2006/relationships/commentAuthors" Target="commentAuthors.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34558823529412"/>
          <c:y val="0.112805532459211"/>
          <c:w val="0.928235294117647"/>
          <c:h val="0.752411557088877"/>
        </c:manualLayout>
      </c:layout>
      <c:lineChart>
        <c:grouping val="standard"/>
        <c:varyColors val="0"/>
        <c:ser>
          <c:idx val="0"/>
          <c:order val="0"/>
          <c:tx>
            <c:strRef>
              <c:f>Sheet1!$B$1</c:f>
              <c:strCache>
                <c:ptCount val="1"/>
                <c:pt idx="0">
                  <c:v>funcA</c:v>
                </c:pt>
              </c:strCache>
            </c:strRef>
          </c:tx>
          <c:spPr>
            <a:ln w="28575" cap="rnd">
              <a:solidFill>
                <a:schemeClr val="accent1"/>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Sheet1!$B$2:$B$7</c:f>
              <c:numCache>
                <c:formatCode>General</c:formatCode>
                <c:ptCount val="6"/>
                <c:pt idx="0">
                  <c:v>77.3486</c:v>
                </c:pt>
                <c:pt idx="1">
                  <c:v>59.827801</c:v>
                </c:pt>
                <c:pt idx="2">
                  <c:v>62.153549</c:v>
                </c:pt>
                <c:pt idx="3">
                  <c:v>63.981516</c:v>
                </c:pt>
                <c:pt idx="4">
                  <c:v>66.246301</c:v>
                </c:pt>
                <c:pt idx="5">
                  <c:v>64.578832</c:v>
                </c:pt>
              </c:numCache>
            </c:numRef>
          </c:val>
          <c:smooth val="0"/>
        </c:ser>
        <c:ser>
          <c:idx val="1"/>
          <c:order val="1"/>
          <c:tx>
            <c:strRef>
              <c:f>Sheet1!$C$1</c:f>
              <c:strCache>
                <c:ptCount val="1"/>
                <c:pt idx="0">
                  <c:v>funcB</c:v>
                </c:pt>
              </c:strCache>
            </c:strRef>
          </c:tx>
          <c:spPr>
            <a:ln w="28575" cap="rnd">
              <a:solidFill>
                <a:schemeClr val="accent2"/>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Sheet1!$C$2:$C$7</c:f>
              <c:numCache>
                <c:formatCode>General</c:formatCode>
                <c:ptCount val="6"/>
                <c:pt idx="0">
                  <c:v>172.371957</c:v>
                </c:pt>
                <c:pt idx="1">
                  <c:v>91.080411</c:v>
                </c:pt>
                <c:pt idx="2">
                  <c:v>65.730044</c:v>
                </c:pt>
                <c:pt idx="3">
                  <c:v>66.80997</c:v>
                </c:pt>
                <c:pt idx="4">
                  <c:v>66.94538</c:v>
                </c:pt>
                <c:pt idx="5">
                  <c:v>66.703815</c:v>
                </c:pt>
              </c:numCache>
            </c:numRef>
          </c:val>
          <c:smooth val="0"/>
        </c:ser>
        <c:ser>
          <c:idx val="2"/>
          <c:order val="2"/>
          <c:tx>
            <c:strRef>
              <c:f>Sheet1!$D$1</c:f>
              <c:strCache>
                <c:ptCount val="1"/>
                <c:pt idx="0">
                  <c:v>funcC</c:v>
                </c:pt>
              </c:strCache>
            </c:strRef>
          </c:tx>
          <c:spPr>
            <a:ln w="28575" cap="rnd">
              <a:solidFill>
                <a:schemeClr val="accent3"/>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Sheet1!$D$2:$D$7</c:f>
              <c:numCache>
                <c:formatCode>General</c:formatCode>
                <c:ptCount val="6"/>
                <c:pt idx="0">
                  <c:v>301.381791</c:v>
                </c:pt>
                <c:pt idx="1">
                  <c:v>156.524384</c:v>
                </c:pt>
                <c:pt idx="2">
                  <c:v>96.393708</c:v>
                </c:pt>
                <c:pt idx="3">
                  <c:v>74.418645</c:v>
                </c:pt>
                <c:pt idx="4">
                  <c:v>89.23627</c:v>
                </c:pt>
                <c:pt idx="5">
                  <c:v>76.420268</c:v>
                </c:pt>
              </c:numCache>
            </c:numRef>
          </c:val>
          <c:smooth val="0"/>
        </c:ser>
        <c:dLbls>
          <c:showLegendKey val="0"/>
          <c:showVal val="0"/>
          <c:showCatName val="0"/>
          <c:showSerName val="0"/>
          <c:showPercent val="0"/>
          <c:showBubbleSize val="0"/>
        </c:dLbls>
        <c:marker val="0"/>
        <c:smooth val="0"/>
        <c:axId val="575005621"/>
        <c:axId val="450045115"/>
      </c:lineChart>
      <c:catAx>
        <c:axId val="57500562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50045115"/>
        <c:crosses val="autoZero"/>
        <c:auto val="1"/>
        <c:lblAlgn val="ctr"/>
        <c:lblOffset val="100"/>
        <c:noMultiLvlLbl val="0"/>
      </c:catAx>
      <c:valAx>
        <c:axId val="4500451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575005621"/>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1.png"/><Relationship Id="rId1"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8.png"/><Relationship Id="rId1" Type="http://schemas.openxmlformats.org/officeDocument/2006/relationships/image" Target="../media/image4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3.png"/><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5.png"/><Relationship Id="rId1"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7.png"/><Relationship Id="rId1"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9.png"/><Relationship Id="rId1"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1.png"/><Relationship Id="rId1"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3.png"/><Relationship Id="rId1"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5.png"/><Relationship Id="rId1"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7.png"/><Relationship Id="rId1" Type="http://schemas.openxmlformats.org/officeDocument/2006/relationships/image" Target="../media/image6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8.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1.png"/><Relationship Id="rId1"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3.png"/><Relationship Id="rId1"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5.png"/><Relationship Id="rId1"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7.png"/><Relationship Id="rId1"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9.png"/><Relationship Id="rId1"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1.png"/><Relationship Id="rId1" Type="http://schemas.openxmlformats.org/officeDocument/2006/relationships/image" Target="../media/image80.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3.png"/><Relationship Id="rId1"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5.png"/><Relationship Id="rId1"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7726680" y="0"/>
            <a:ext cx="4465320" cy="2233295"/>
          </a:xfrm>
          <a:prstGeom prst="rect">
            <a:avLst/>
          </a:prstGeom>
        </p:spPr>
      </p:pic>
      <p:pic>
        <p:nvPicPr>
          <p:cNvPr id="11" name="Picture 10"/>
          <p:cNvPicPr>
            <a:picLocks noChangeAspect="1"/>
          </p:cNvPicPr>
          <p:nvPr/>
        </p:nvPicPr>
        <p:blipFill>
          <a:blip r:embed="rId2"/>
          <a:stretch>
            <a:fillRect/>
          </a:stretch>
        </p:blipFill>
        <p:spPr>
          <a:xfrm>
            <a:off x="3848100" y="4605655"/>
            <a:ext cx="4495800" cy="2199005"/>
          </a:xfrm>
          <a:prstGeom prst="rect">
            <a:avLst/>
          </a:prstGeom>
        </p:spPr>
      </p:pic>
      <p:pic>
        <p:nvPicPr>
          <p:cNvPr id="9" name="Picture 8"/>
          <p:cNvPicPr>
            <a:picLocks noChangeAspect="1"/>
          </p:cNvPicPr>
          <p:nvPr/>
        </p:nvPicPr>
        <p:blipFill>
          <a:blip r:embed="rId3"/>
          <a:stretch>
            <a:fillRect/>
          </a:stretch>
        </p:blipFill>
        <p:spPr>
          <a:xfrm>
            <a:off x="2697480" y="0"/>
            <a:ext cx="3135630" cy="2549525"/>
          </a:xfrm>
          <a:prstGeom prst="rect">
            <a:avLst/>
          </a:prstGeom>
        </p:spPr>
      </p:pic>
      <p:pic>
        <p:nvPicPr>
          <p:cNvPr id="8" name="Picture 7"/>
          <p:cNvPicPr>
            <a:picLocks noChangeAspect="1"/>
          </p:cNvPicPr>
          <p:nvPr/>
        </p:nvPicPr>
        <p:blipFill>
          <a:blip r:embed="rId4"/>
          <a:stretch>
            <a:fillRect/>
          </a:stretch>
        </p:blipFill>
        <p:spPr>
          <a:xfrm>
            <a:off x="8679180" y="4222115"/>
            <a:ext cx="3512820" cy="2635885"/>
          </a:xfrm>
          <a:prstGeom prst="rect">
            <a:avLst/>
          </a:prstGeom>
        </p:spPr>
      </p:pic>
      <p:sp>
        <p:nvSpPr>
          <p:cNvPr id="2" name="Title 1"/>
          <p:cNvSpPr>
            <a:spLocks noGrp="1"/>
          </p:cNvSpPr>
          <p:nvPr>
            <p:ph type="ctrTitle"/>
          </p:nvPr>
        </p:nvSpPr>
        <p:spPr/>
        <p:txBody>
          <a:bodyPr/>
          <a:p>
            <a:r>
              <a:rPr lang="zh-CN" altLang="en-US"/>
              <a:t>深入浅出访存优化</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4" name="Picture 3"/>
          <p:cNvPicPr>
            <a:picLocks noChangeAspect="1"/>
          </p:cNvPicPr>
          <p:nvPr/>
        </p:nvPicPr>
        <p:blipFill>
          <a:blip r:embed="rId5"/>
          <a:stretch>
            <a:fillRect/>
          </a:stretch>
        </p:blipFill>
        <p:spPr>
          <a:xfrm>
            <a:off x="116840" y="4739640"/>
            <a:ext cx="3142615" cy="2118360"/>
          </a:xfrm>
          <a:prstGeom prst="rect">
            <a:avLst/>
          </a:prstGeom>
        </p:spPr>
      </p:pic>
      <p:pic>
        <p:nvPicPr>
          <p:cNvPr id="6" name="Picture 5"/>
          <p:cNvPicPr>
            <a:picLocks noChangeAspect="1"/>
          </p:cNvPicPr>
          <p:nvPr/>
        </p:nvPicPr>
        <p:blipFill>
          <a:blip r:embed="rId6"/>
          <a:stretch>
            <a:fillRect/>
          </a:stretch>
        </p:blipFill>
        <p:spPr>
          <a:xfrm>
            <a:off x="0" y="0"/>
            <a:ext cx="2766695" cy="4232275"/>
          </a:xfrm>
          <a:prstGeom prst="rect">
            <a:avLst/>
          </a:prstGeom>
        </p:spPr>
      </p:pic>
      <p:pic>
        <p:nvPicPr>
          <p:cNvPr id="12" name="Picture 11"/>
          <p:cNvPicPr>
            <a:picLocks noChangeAspect="1"/>
          </p:cNvPicPr>
          <p:nvPr/>
        </p:nvPicPr>
        <p:blipFill>
          <a:blip r:embed="rId7"/>
          <a:stretch>
            <a:fillRect/>
          </a:stretch>
        </p:blipFill>
        <p:spPr>
          <a:xfrm>
            <a:off x="9297670" y="2703830"/>
            <a:ext cx="2894330" cy="1594485"/>
          </a:xfrm>
          <a:prstGeom prst="rect">
            <a:avLst/>
          </a:prstGeom>
        </p:spPr>
      </p:pic>
      <p:pic>
        <p:nvPicPr>
          <p:cNvPr id="15" name="Picture 14"/>
          <p:cNvPicPr>
            <a:picLocks noChangeAspect="1"/>
          </p:cNvPicPr>
          <p:nvPr/>
        </p:nvPicPr>
        <p:blipFill>
          <a:blip r:embed="rId8"/>
          <a:stretch>
            <a:fillRect/>
          </a:stretch>
        </p:blipFill>
        <p:spPr>
          <a:xfrm>
            <a:off x="3100070" y="4669790"/>
            <a:ext cx="1309370" cy="922655"/>
          </a:xfrm>
          <a:prstGeom prst="rect">
            <a:avLst/>
          </a:prstGeom>
        </p:spPr>
      </p:pic>
      <p:pic>
        <p:nvPicPr>
          <p:cNvPr id="14" name="Picture 13"/>
          <p:cNvPicPr>
            <a:picLocks noChangeAspect="1"/>
          </p:cNvPicPr>
          <p:nvPr/>
        </p:nvPicPr>
        <p:blipFill>
          <a:blip r:embed="rId9"/>
          <a:stretch>
            <a:fillRect/>
          </a:stretch>
        </p:blipFill>
        <p:spPr>
          <a:xfrm>
            <a:off x="5791200" y="261620"/>
            <a:ext cx="1877695" cy="1710690"/>
          </a:xfrm>
          <a:prstGeom prst="rect">
            <a:avLst/>
          </a:prstGeom>
        </p:spPr>
      </p:pic>
      <p:pic>
        <p:nvPicPr>
          <p:cNvPr id="7" name="Picture 6"/>
          <p:cNvPicPr>
            <a:picLocks noChangeAspect="1"/>
          </p:cNvPicPr>
          <p:nvPr/>
        </p:nvPicPr>
        <p:blipFill>
          <a:blip r:embed="rId10"/>
          <a:stretch>
            <a:fillRect/>
          </a:stretch>
        </p:blipFill>
        <p:spPr>
          <a:xfrm>
            <a:off x="7877810" y="4739640"/>
            <a:ext cx="1010285" cy="10007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浮点加法的计算量</a:t>
            </a:r>
            <a:endParaRPr lang="zh-CN"/>
          </a:p>
        </p:txBody>
      </p:sp>
      <p:sp>
        <p:nvSpPr>
          <p:cNvPr id="7" name="Content Placeholder 6"/>
          <p:cNvSpPr/>
          <p:nvPr>
            <p:ph sz="half" idx="1"/>
          </p:nvPr>
        </p:nvSpPr>
        <p:spPr>
          <a:xfrm>
            <a:off x="647700" y="1825625"/>
            <a:ext cx="7630160" cy="4351655"/>
          </a:xfrm>
        </p:spPr>
        <p:txBody>
          <a:bodyPr/>
          <a:p>
            <a:r>
              <a:rPr lang="zh-CN"/>
              <a:t>冷知识：并行地给浮点数组每个元素加</a:t>
            </a:r>
            <a:r>
              <a:rPr lang="en-US" altLang="zh-CN"/>
              <a:t> 1 </a:t>
            </a:r>
            <a:r>
              <a:rPr lang="zh-CN" altLang="en-US"/>
              <a:t>反而更慢。</a:t>
            </a:r>
            <a:endParaRPr lang="zh-CN" altLang="en-US"/>
          </a:p>
          <a:p>
            <a:r>
              <a:rPr lang="zh-CN" altLang="en-US"/>
              <a:t>因为一次</a:t>
            </a:r>
            <a:r>
              <a:rPr lang="zh-CN" b="1">
                <a:sym typeface="+mn-ea"/>
              </a:rPr>
              <a:t>浮点</a:t>
            </a:r>
            <a:r>
              <a:rPr lang="zh-CN" altLang="en-US" b="1"/>
              <a:t>加法的计算量</a:t>
            </a:r>
            <a:r>
              <a:rPr lang="zh-CN" altLang="en-US"/>
              <a:t>和</a:t>
            </a:r>
            <a:r>
              <a:rPr lang="zh-CN" altLang="en-US" b="1"/>
              <a:t>访存的超高延迟</a:t>
            </a:r>
            <a:r>
              <a:rPr lang="zh-CN" altLang="en-US"/>
              <a:t>相比实在太少了。</a:t>
            </a:r>
            <a:endParaRPr lang="zh-CN" altLang="en-US"/>
          </a:p>
          <a:p>
            <a:r>
              <a:rPr lang="zh-CN" altLang="en-US">
                <a:sym typeface="+mn-ea"/>
              </a:rPr>
              <a:t>小彭老师总结：</a:t>
            </a:r>
            <a:endParaRPr lang="zh-CN" altLang="en-US">
              <a:sym typeface="+mn-ea"/>
            </a:endParaRPr>
          </a:p>
          <a:p>
            <a:r>
              <a:rPr lang="en-US" altLang="zh-CN">
                <a:sym typeface="+mn-ea"/>
              </a:rPr>
              <a:t>1</a:t>
            </a:r>
            <a:r>
              <a:rPr lang="zh-CN" altLang="en-US">
                <a:sym typeface="+mn-ea"/>
              </a:rPr>
              <a:t>次浮点读写</a:t>
            </a:r>
            <a:r>
              <a:rPr lang="en-US" altLang="zh-CN">
                <a:sym typeface="+mn-ea"/>
              </a:rPr>
              <a:t> ≈ 32</a:t>
            </a:r>
            <a:r>
              <a:rPr lang="zh-CN" altLang="en-US"/>
              <a:t>次浮点加法</a:t>
            </a:r>
            <a:endParaRPr lang="en-US" altLang="zh-CN">
              <a:sym typeface="+mn-ea"/>
            </a:endParaRPr>
          </a:p>
        </p:txBody>
      </p:sp>
      <p:pic>
        <p:nvPicPr>
          <p:cNvPr id="6" name="Content Placeholder 5"/>
          <p:cNvPicPr>
            <a:picLocks noChangeAspect="1"/>
          </p:cNvPicPr>
          <p:nvPr>
            <p:ph sz="half" idx="2"/>
          </p:nvPr>
        </p:nvPicPr>
        <p:blipFill>
          <a:blip r:embed="rId1"/>
          <a:stretch>
            <a:fillRect/>
          </a:stretch>
        </p:blipFill>
        <p:spPr>
          <a:xfrm>
            <a:off x="8154670" y="1367155"/>
            <a:ext cx="3517265" cy="4351655"/>
          </a:xfrm>
          <a:prstGeom prst="rect">
            <a:avLst/>
          </a:prstGeom>
        </p:spPr>
      </p:pic>
      <p:pic>
        <p:nvPicPr>
          <p:cNvPr id="8" name="Picture 7"/>
          <p:cNvPicPr>
            <a:picLocks noChangeAspect="1"/>
          </p:cNvPicPr>
          <p:nvPr/>
        </p:nvPicPr>
        <p:blipFill>
          <a:blip r:embed="rId2"/>
          <a:stretch>
            <a:fillRect/>
          </a:stretch>
        </p:blipFill>
        <p:spPr>
          <a:xfrm>
            <a:off x="989965" y="5154930"/>
            <a:ext cx="6162675" cy="1219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多少计算量才算多？</a:t>
            </a:r>
            <a:endParaRPr lang="zh-CN"/>
          </a:p>
        </p:txBody>
      </p:sp>
      <p:sp>
        <p:nvSpPr>
          <p:cNvPr id="7" name="Content Placeholder 6"/>
          <p:cNvSpPr/>
          <p:nvPr>
            <p:ph sz="half" idx="1"/>
          </p:nvPr>
        </p:nvSpPr>
        <p:spPr>
          <a:xfrm>
            <a:off x="647700" y="1825625"/>
            <a:ext cx="6501765" cy="4351655"/>
          </a:xfrm>
        </p:spPr>
        <p:txBody>
          <a:bodyPr/>
          <a:p>
            <a:r>
              <a:rPr lang="zh-CN" altLang="en-US"/>
              <a:t>看右边的</a:t>
            </a:r>
            <a:r>
              <a:rPr lang="en-US" altLang="zh-CN"/>
              <a:t> func</a:t>
            </a:r>
            <a:r>
              <a:rPr lang="zh-CN" altLang="en-US"/>
              <a:t>，够复杂了吧？也只是勉勉强强超过一点内存的延迟了，但在</a:t>
            </a:r>
            <a:r>
              <a:rPr lang="en-US" altLang="zh-CN"/>
              <a:t>6</a:t>
            </a:r>
            <a:r>
              <a:rPr lang="zh-CN" altLang="en-US"/>
              <a:t>个物理核心上并行加速后，还是变成</a:t>
            </a:r>
            <a:r>
              <a:rPr lang="en-US" altLang="zh-CN"/>
              <a:t>mem-bound</a:t>
            </a:r>
            <a:r>
              <a:rPr lang="zh-CN" altLang="en-US"/>
              <a:t>了。</a:t>
            </a:r>
            <a:endParaRPr lang="zh-CN" altLang="en-US"/>
          </a:p>
          <a:p>
            <a:r>
              <a:rPr lang="zh-CN" altLang="en-US"/>
              <a:t>加速比：</a:t>
            </a:r>
            <a:r>
              <a:rPr lang="en-US" altLang="zh-CN"/>
              <a:t>1.36 </a:t>
            </a:r>
            <a:r>
              <a:rPr lang="zh-CN" altLang="en-US"/>
              <a:t>倍</a:t>
            </a:r>
            <a:endParaRPr lang="zh-CN" altLang="en-US"/>
          </a:p>
          <a:p>
            <a:r>
              <a:rPr lang="zh-CN" altLang="en-US"/>
              <a:t>应该达到</a:t>
            </a:r>
            <a:r>
              <a:rPr lang="en-US" altLang="zh-CN"/>
              <a:t> 6 </a:t>
            </a:r>
            <a:r>
              <a:rPr lang="zh-CN" altLang="en-US"/>
              <a:t>倍（物理核心数量）才算理想加速比。</a:t>
            </a:r>
            <a:endParaRPr lang="zh-CN" altLang="en-US"/>
          </a:p>
        </p:txBody>
      </p:sp>
      <p:pic>
        <p:nvPicPr>
          <p:cNvPr id="9" name="Content Placeholder 8"/>
          <p:cNvPicPr>
            <a:picLocks noChangeAspect="1"/>
          </p:cNvPicPr>
          <p:nvPr>
            <p:ph sz="half" idx="2"/>
          </p:nvPr>
        </p:nvPicPr>
        <p:blipFill>
          <a:blip r:embed="rId1"/>
          <a:stretch>
            <a:fillRect/>
          </a:stretch>
        </p:blipFill>
        <p:spPr>
          <a:xfrm>
            <a:off x="7301865" y="1155700"/>
            <a:ext cx="4754880" cy="4351655"/>
          </a:xfrm>
          <a:prstGeom prst="rect">
            <a:avLst/>
          </a:prstGeom>
        </p:spPr>
      </p:pic>
      <p:pic>
        <p:nvPicPr>
          <p:cNvPr id="10" name="Picture 9"/>
          <p:cNvPicPr>
            <a:picLocks noChangeAspect="1"/>
          </p:cNvPicPr>
          <p:nvPr/>
        </p:nvPicPr>
        <p:blipFill>
          <a:blip r:embed="rId2"/>
          <a:stretch>
            <a:fillRect/>
          </a:stretch>
        </p:blipFill>
        <p:spPr>
          <a:xfrm>
            <a:off x="499745" y="5194935"/>
            <a:ext cx="6238875" cy="11811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加速曲线</a:t>
            </a:r>
            <a:endParaRPr lang="zh-CN" altLang="en-US"/>
          </a:p>
        </p:txBody>
      </p:sp>
      <p:sp>
        <p:nvSpPr>
          <p:cNvPr id="3" name="Content Placeholder 2"/>
          <p:cNvSpPr>
            <a:spLocks noGrp="1"/>
          </p:cNvSpPr>
          <p:nvPr>
            <p:ph sz="half" idx="1"/>
          </p:nvPr>
        </p:nvSpPr>
        <p:spPr/>
        <p:txBody>
          <a:bodyPr/>
          <a:p>
            <a:r>
              <a:rPr lang="en-US" altLang="zh-CN"/>
              <a:t>funcA</a:t>
            </a:r>
            <a:r>
              <a:rPr lang="zh-CN" altLang="en-US"/>
              <a:t>用了</a:t>
            </a:r>
            <a:r>
              <a:rPr lang="en-US" altLang="zh-CN"/>
              <a:t>2</a:t>
            </a:r>
            <a:r>
              <a:rPr lang="zh-CN" altLang="en-US"/>
              <a:t>核就饱和。</a:t>
            </a:r>
            <a:endParaRPr lang="zh-CN" altLang="en-US"/>
          </a:p>
          <a:p>
            <a:r>
              <a:rPr lang="en-US" altLang="zh-CN"/>
              <a:t>funcB</a:t>
            </a:r>
            <a:r>
              <a:rPr lang="zh-CN" altLang="en-US"/>
              <a:t>用了</a:t>
            </a:r>
            <a:r>
              <a:rPr lang="en-US" altLang="zh-CN"/>
              <a:t>4</a:t>
            </a:r>
            <a:r>
              <a:rPr lang="zh-CN" altLang="en-US"/>
              <a:t>核才饱和。</a:t>
            </a:r>
            <a:endParaRPr lang="zh-CN" altLang="en-US"/>
          </a:p>
          <a:p>
            <a:r>
              <a:rPr lang="en-US" altLang="zh-CN"/>
              <a:t>funcC</a:t>
            </a:r>
            <a:r>
              <a:rPr lang="zh-CN" altLang="en-US"/>
              <a:t>用了</a:t>
            </a:r>
            <a:r>
              <a:rPr lang="en-US" altLang="zh-CN"/>
              <a:t>6</a:t>
            </a:r>
            <a:r>
              <a:rPr lang="zh-CN" altLang="en-US">
                <a:sym typeface="+mn-ea"/>
              </a:rPr>
              <a:t>核</a:t>
            </a:r>
            <a:r>
              <a:rPr lang="zh-CN" altLang="en-US"/>
              <a:t>才饱和。</a:t>
            </a:r>
            <a:endParaRPr lang="zh-CN" altLang="en-US"/>
          </a:p>
          <a:p>
            <a:r>
              <a:rPr lang="zh-CN" altLang="en-US"/>
              <a:t>结论：</a:t>
            </a:r>
            <a:r>
              <a:rPr lang="zh-CN" altLang="en-US" u="sng"/>
              <a:t>要想利用全部</a:t>
            </a:r>
            <a:r>
              <a:rPr lang="en-US" altLang="zh-CN" u="sng"/>
              <a:t>CPU</a:t>
            </a:r>
            <a:r>
              <a:rPr lang="zh-CN" altLang="en-US" u="sng"/>
              <a:t>核心，避免</a:t>
            </a:r>
            <a:r>
              <a:rPr lang="en-US" altLang="zh-CN" u="sng"/>
              <a:t>mem-bound</a:t>
            </a:r>
            <a:r>
              <a:rPr lang="zh-CN" altLang="en-US" u="sng"/>
              <a:t>，需要</a:t>
            </a:r>
            <a:r>
              <a:rPr lang="en-US" altLang="zh-CN" u="sng"/>
              <a:t>func</a:t>
            </a:r>
            <a:r>
              <a:rPr lang="zh-CN" altLang="en-US" u="sng"/>
              <a:t>里有足够的计算量。</a:t>
            </a:r>
            <a:endParaRPr lang="zh-CN" altLang="en-US"/>
          </a:p>
          <a:p>
            <a:r>
              <a:rPr lang="zh-CN" altLang="en-US"/>
              <a:t>当</a:t>
            </a:r>
            <a:r>
              <a:rPr lang="zh-CN" altLang="en-US" b="1"/>
              <a:t>核心数量越多</a:t>
            </a:r>
            <a:r>
              <a:rPr lang="zh-CN" altLang="en-US"/>
              <a:t>，</a:t>
            </a:r>
            <a:r>
              <a:rPr lang="en-US" altLang="zh-CN"/>
              <a:t>CPU</a:t>
            </a:r>
            <a:r>
              <a:rPr lang="zh-CN" altLang="en-US"/>
              <a:t>计算能力越强，相对之下来不及从内存读写数据，从而</a:t>
            </a:r>
            <a:r>
              <a:rPr lang="zh-CN" altLang="en-US" b="1"/>
              <a:t>越容易</a:t>
            </a:r>
            <a:r>
              <a:rPr lang="en-US" altLang="zh-CN" b="1"/>
              <a:t>mem-bound</a:t>
            </a:r>
            <a:r>
              <a:rPr lang="zh-CN" altLang="en-US"/>
              <a:t>。</a:t>
            </a:r>
            <a:endParaRPr lang="zh-CN" altLang="en-US"/>
          </a:p>
        </p:txBody>
      </p:sp>
      <p:graphicFrame>
        <p:nvGraphicFramePr>
          <p:cNvPr id="6" name="Content Placeholder 5"/>
          <p:cNvGraphicFramePr/>
          <p:nvPr>
            <p:ph sz="half" idx="2"/>
          </p:nvPr>
        </p:nvGraphicFramePr>
        <p:xfrm>
          <a:off x="5981700" y="1825625"/>
          <a:ext cx="5181600" cy="4351338"/>
        </p:xfrm>
        <a:graphic>
          <a:graphicData uri="http://schemas.openxmlformats.org/drawingml/2006/chart">
            <c:chart xmlns:c="http://schemas.openxmlformats.org/drawingml/2006/chart" xmlns:r="http://schemas.openxmlformats.org/officeDocument/2006/relationships" r:id="rId1"/>
          </a:graphicData>
        </a:graphic>
      </p:graphicFrame>
      <p:pic>
        <p:nvPicPr>
          <p:cNvPr id="9" name="Picture 8"/>
          <p:cNvPicPr>
            <a:picLocks noChangeAspect="1"/>
          </p:cNvPicPr>
          <p:nvPr/>
        </p:nvPicPr>
        <p:blipFill>
          <a:blip r:embed="rId2"/>
          <a:stretch>
            <a:fillRect/>
          </a:stretch>
        </p:blipFill>
        <p:spPr>
          <a:xfrm>
            <a:off x="2783205" y="800735"/>
            <a:ext cx="2329815" cy="514350"/>
          </a:xfrm>
          <a:prstGeom prst="rect">
            <a:avLst/>
          </a:prstGeom>
        </p:spPr>
      </p:pic>
      <p:pic>
        <p:nvPicPr>
          <p:cNvPr id="11" name="Picture 10"/>
          <p:cNvPicPr>
            <a:picLocks noChangeAspect="1"/>
          </p:cNvPicPr>
          <p:nvPr/>
        </p:nvPicPr>
        <p:blipFill>
          <a:blip r:embed="rId3"/>
          <a:stretch>
            <a:fillRect/>
          </a:stretch>
        </p:blipFill>
        <p:spPr>
          <a:xfrm>
            <a:off x="2783205" y="116205"/>
            <a:ext cx="8164195" cy="499745"/>
          </a:xfrm>
          <a:prstGeom prst="rect">
            <a:avLst/>
          </a:prstGeom>
        </p:spPr>
      </p:pic>
      <p:pic>
        <p:nvPicPr>
          <p:cNvPr id="12" name="Picture 11"/>
          <p:cNvPicPr>
            <a:picLocks noChangeAspect="1"/>
          </p:cNvPicPr>
          <p:nvPr/>
        </p:nvPicPr>
        <p:blipFill>
          <a:blip r:embed="rId4"/>
          <a:stretch>
            <a:fillRect/>
          </a:stretch>
        </p:blipFill>
        <p:spPr>
          <a:xfrm>
            <a:off x="5409565" y="728345"/>
            <a:ext cx="5106035" cy="6223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内存信息查看工具：</a:t>
            </a:r>
            <a:r>
              <a:rPr lang="en-US" altLang="zh-CN"/>
              <a:t>dmidecode</a:t>
            </a:r>
            <a:endParaRPr lang="en-US" altLang="zh-CN"/>
          </a:p>
        </p:txBody>
      </p:sp>
      <p:sp>
        <p:nvSpPr>
          <p:cNvPr id="3" name="Content Placeholder 2"/>
          <p:cNvSpPr>
            <a:spLocks noGrp="1"/>
          </p:cNvSpPr>
          <p:nvPr>
            <p:ph sz="half" idx="1"/>
          </p:nvPr>
        </p:nvSpPr>
        <p:spPr>
          <a:xfrm>
            <a:off x="647700" y="1825625"/>
            <a:ext cx="6804025" cy="4351655"/>
          </a:xfrm>
        </p:spPr>
        <p:txBody>
          <a:bodyPr>
            <a:normAutofit lnSpcReduction="10000"/>
          </a:bodyPr>
          <a:p>
            <a:r>
              <a:rPr lang="zh-CN" altLang="en-US"/>
              <a:t>可以看到插了</a:t>
            </a:r>
            <a:r>
              <a:rPr lang="en-US" altLang="zh-CN"/>
              <a:t> 2 </a:t>
            </a:r>
            <a:r>
              <a:rPr lang="zh-CN" altLang="en-US"/>
              <a:t>块内存，频率都是</a:t>
            </a:r>
            <a:r>
              <a:rPr lang="en-US" altLang="zh-CN"/>
              <a:t> 2667 MHz</a:t>
            </a:r>
            <a:r>
              <a:rPr lang="zh-CN" altLang="en-US"/>
              <a:t>，数据的宽度是</a:t>
            </a:r>
            <a:r>
              <a:rPr lang="en-US" altLang="zh-CN"/>
              <a:t> 64 </a:t>
            </a:r>
            <a:r>
              <a:rPr lang="zh-CN" altLang="en-US"/>
              <a:t>位（</a:t>
            </a:r>
            <a:r>
              <a:rPr lang="en-US" altLang="zh-CN"/>
              <a:t>8 </a:t>
            </a:r>
            <a:r>
              <a:rPr lang="zh-CN" altLang="en-US"/>
              <a:t>字节）。</a:t>
            </a:r>
            <a:endParaRPr lang="zh-CN" altLang="en-US"/>
          </a:p>
          <a:p>
            <a:r>
              <a:rPr lang="zh-CN" altLang="en-US"/>
              <a:t>理论极限带宽</a:t>
            </a:r>
            <a:r>
              <a:rPr lang="en-US" altLang="zh-CN"/>
              <a:t>=</a:t>
            </a:r>
            <a:r>
              <a:rPr lang="zh-CN" altLang="en-US"/>
              <a:t>频率</a:t>
            </a:r>
            <a:r>
              <a:rPr lang="en-US" altLang="zh-CN"/>
              <a:t>*</a:t>
            </a:r>
            <a:r>
              <a:rPr lang="zh-CN" altLang="en-US"/>
              <a:t>宽度</a:t>
            </a:r>
            <a:r>
              <a:rPr lang="en-US" altLang="zh-CN"/>
              <a:t>*</a:t>
            </a:r>
            <a:r>
              <a:rPr lang="zh-CN" altLang="en-US"/>
              <a:t>数量</a:t>
            </a:r>
            <a:r>
              <a:rPr lang="en-US" altLang="zh-CN"/>
              <a:t>2667*16*2=42672 MB/s</a:t>
            </a:r>
            <a:endParaRPr lang="en-US" altLang="zh-CN"/>
          </a:p>
          <a:p>
            <a:r>
              <a:rPr lang="zh-CN" altLang="en-US"/>
              <a:t>因此，频率相同的情况下，可以考虑插</a:t>
            </a:r>
            <a:r>
              <a:rPr lang="zh-CN" altLang="en-US">
                <a:sym typeface="+mn-ea"/>
              </a:rPr>
              <a:t>两块</a:t>
            </a:r>
            <a:r>
              <a:rPr lang="en-US" altLang="zh-CN">
                <a:sym typeface="+mn-ea"/>
              </a:rPr>
              <a:t>8GB</a:t>
            </a:r>
            <a:r>
              <a:rPr lang="zh-CN" altLang="en-US">
                <a:sym typeface="+mn-ea"/>
              </a:rPr>
              <a:t>的内存，比插</a:t>
            </a:r>
            <a:r>
              <a:rPr lang="zh-CN" altLang="en-US"/>
              <a:t>一块</a:t>
            </a:r>
            <a:r>
              <a:rPr lang="en-US" altLang="zh-CN"/>
              <a:t>16GB</a:t>
            </a:r>
            <a:r>
              <a:rPr lang="zh-CN" altLang="en-US"/>
              <a:t>的内存更快，不过价格可能还是翻倍的。</a:t>
            </a:r>
            <a:endParaRPr lang="zh-CN" altLang="en-US"/>
          </a:p>
          <a:p>
            <a:r>
              <a:rPr lang="zh-CN" altLang="en-US"/>
              <a:t>系统会自动在两者之间均匀分配内存，保证读写均匀分配到两个内存上，实现内存的并行读写，和磁盘</a:t>
            </a:r>
            <a:r>
              <a:rPr lang="en-US" altLang="zh-CN"/>
              <a:t> RAID </a:t>
            </a:r>
            <a:r>
              <a:rPr lang="zh-CN" altLang="en-US"/>
              <a:t>有相似之处。</a:t>
            </a:r>
            <a:endParaRPr lang="zh-CN" altLang="en-US"/>
          </a:p>
        </p:txBody>
      </p:sp>
      <p:pic>
        <p:nvPicPr>
          <p:cNvPr id="6" name="Picture 5"/>
          <p:cNvPicPr>
            <a:picLocks noChangeAspect="1"/>
          </p:cNvPicPr>
          <p:nvPr/>
        </p:nvPicPr>
        <p:blipFill>
          <a:blip r:embed="rId1"/>
          <a:stretch>
            <a:fillRect/>
          </a:stretch>
        </p:blipFill>
        <p:spPr>
          <a:xfrm>
            <a:off x="2514600" y="6262370"/>
            <a:ext cx="4286250" cy="257175"/>
          </a:xfrm>
          <a:prstGeom prst="rect">
            <a:avLst/>
          </a:prstGeom>
        </p:spPr>
      </p:pic>
      <p:pic>
        <p:nvPicPr>
          <p:cNvPr id="7" name="Content Placeholder 6"/>
          <p:cNvPicPr>
            <a:picLocks noChangeAspect="1"/>
          </p:cNvPicPr>
          <p:nvPr>
            <p:ph sz="half" idx="2"/>
          </p:nvPr>
        </p:nvPicPr>
        <p:blipFill>
          <a:blip r:embed="rId2"/>
          <a:stretch>
            <a:fillRect/>
          </a:stretch>
        </p:blipFill>
        <p:spPr>
          <a:xfrm>
            <a:off x="7939405" y="5715"/>
            <a:ext cx="4252595" cy="68522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验证一下刚刚的</a:t>
            </a:r>
            <a:r>
              <a:rPr lang="en-US" altLang="zh-CN"/>
              <a:t> parallel_add </a:t>
            </a:r>
            <a:r>
              <a:rPr lang="zh-CN" altLang="en-US"/>
              <a:t>是不是用足了全部带宽</a:t>
            </a:r>
            <a:endParaRPr lang="zh-CN" altLang="en-US"/>
          </a:p>
        </p:txBody>
      </p:sp>
      <p:sp>
        <p:nvSpPr>
          <p:cNvPr id="3" name="Content Placeholder 2"/>
          <p:cNvSpPr>
            <a:spLocks noGrp="1"/>
          </p:cNvSpPr>
          <p:nvPr>
            <p:ph sz="half" idx="1"/>
          </p:nvPr>
        </p:nvSpPr>
        <p:spPr>
          <a:xfrm>
            <a:off x="379730" y="1825625"/>
            <a:ext cx="6289040" cy="4351655"/>
          </a:xfrm>
        </p:spPr>
        <p:txBody>
          <a:bodyPr/>
          <a:p>
            <a:r>
              <a:rPr lang="zh-CN" altLang="en-US"/>
              <a:t>刚刚</a:t>
            </a:r>
            <a:r>
              <a:rPr lang="en-US" altLang="zh-CN"/>
              <a:t> a </a:t>
            </a:r>
            <a:r>
              <a:rPr lang="zh-CN" altLang="en-US"/>
              <a:t>数组的大小是</a:t>
            </a:r>
            <a:r>
              <a:rPr lang="en-US" altLang="zh-CN"/>
              <a:t> 1024 MB</a:t>
            </a:r>
            <a:r>
              <a:rPr lang="zh-CN" altLang="en-US"/>
              <a:t>。</a:t>
            </a:r>
            <a:endParaRPr lang="zh-CN" altLang="en-US"/>
          </a:p>
          <a:p>
            <a:r>
              <a:rPr lang="zh-CN" altLang="en-US"/>
              <a:t>因为不光读取了</a:t>
            </a:r>
            <a:r>
              <a:rPr lang="en-US" altLang="zh-CN"/>
              <a:t> a</a:t>
            </a:r>
            <a:r>
              <a:rPr lang="zh-CN" altLang="en-US"/>
              <a:t>，计算完还写回了</a:t>
            </a:r>
            <a:r>
              <a:rPr lang="en-US" altLang="zh-CN"/>
              <a:t> a</a:t>
            </a:r>
            <a:r>
              <a:rPr lang="zh-CN" altLang="en-US"/>
              <a:t>，实际搬运了</a:t>
            </a:r>
            <a:r>
              <a:rPr lang="en-US" altLang="zh-CN"/>
              <a:t> 2048 MB </a:t>
            </a:r>
            <a:r>
              <a:rPr lang="zh-CN" altLang="en-US"/>
              <a:t>的数据。</a:t>
            </a:r>
            <a:endParaRPr lang="zh-CN" altLang="en-US"/>
          </a:p>
          <a:p>
            <a:r>
              <a:rPr lang="zh-CN" altLang="en-US"/>
              <a:t>花费了</a:t>
            </a:r>
            <a:r>
              <a:rPr lang="en-US" altLang="zh-CN"/>
              <a:t> 0.0656 </a:t>
            </a:r>
            <a:r>
              <a:rPr lang="zh-CN" altLang="en-US"/>
              <a:t>秒。</a:t>
            </a:r>
            <a:endParaRPr lang="zh-CN" altLang="en-US"/>
          </a:p>
          <a:p>
            <a:r>
              <a:rPr lang="zh-CN" altLang="en-US"/>
              <a:t>因此带宽是</a:t>
            </a:r>
            <a:r>
              <a:rPr lang="en-US" altLang="zh-CN"/>
              <a:t> 31198 MB/s</a:t>
            </a:r>
            <a:r>
              <a:rPr lang="zh-CN" altLang="en-US"/>
              <a:t>。</a:t>
            </a:r>
            <a:endParaRPr lang="zh-CN" altLang="en-US"/>
          </a:p>
          <a:p>
            <a:r>
              <a:rPr lang="zh-CN" altLang="en-US">
                <a:sym typeface="+mn-ea"/>
              </a:rPr>
              <a:t>和理论带宽</a:t>
            </a:r>
            <a:r>
              <a:rPr lang="en-US" altLang="zh-CN">
                <a:sym typeface="+mn-ea"/>
              </a:rPr>
              <a:t> 42672 MB/s </a:t>
            </a:r>
            <a:r>
              <a:rPr lang="zh-CN" altLang="en-US">
                <a:sym typeface="+mn-ea"/>
              </a:rPr>
              <a:t>相差不多，符合我的预期。</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813550" y="1825625"/>
            <a:ext cx="3517265" cy="4351655"/>
          </a:xfrm>
          <a:prstGeom prst="rect">
            <a:avLst/>
          </a:prstGeom>
        </p:spPr>
      </p:pic>
      <p:pic>
        <p:nvPicPr>
          <p:cNvPr id="8" name="Picture 7"/>
          <p:cNvPicPr>
            <a:picLocks noChangeAspect="1"/>
          </p:cNvPicPr>
          <p:nvPr/>
        </p:nvPicPr>
        <p:blipFill>
          <a:blip r:embed="rId2"/>
          <a:stretch>
            <a:fillRect/>
          </a:stretch>
        </p:blipFill>
        <p:spPr>
          <a:xfrm>
            <a:off x="442595" y="5246370"/>
            <a:ext cx="6162675" cy="1219200"/>
          </a:xfrm>
          <a:prstGeom prst="rect">
            <a:avLst/>
          </a:prstGeom>
        </p:spPr>
      </p:pic>
      <p:pic>
        <p:nvPicPr>
          <p:cNvPr id="5" name="Picture 4"/>
          <p:cNvPicPr>
            <a:picLocks noChangeAspect="1"/>
          </p:cNvPicPr>
          <p:nvPr/>
        </p:nvPicPr>
        <p:blipFill>
          <a:blip r:embed="rId3"/>
          <a:stretch>
            <a:fillRect/>
          </a:stretch>
        </p:blipFill>
        <p:spPr>
          <a:xfrm>
            <a:off x="4165600" y="3561080"/>
            <a:ext cx="2181225" cy="6953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Intel Vtune Profiler</a:t>
            </a:r>
            <a:endParaRPr lang="en-US"/>
          </a:p>
        </p:txBody>
      </p:sp>
      <p:sp>
        <p:nvSpPr>
          <p:cNvPr id="5" name="Text Box 4"/>
          <p:cNvSpPr txBox="1"/>
          <p:nvPr/>
        </p:nvSpPr>
        <p:spPr>
          <a:xfrm>
            <a:off x="1009650" y="6489700"/>
            <a:ext cx="10377805" cy="368300"/>
          </a:xfrm>
          <a:prstGeom prst="rect">
            <a:avLst/>
          </a:prstGeom>
          <a:noFill/>
        </p:spPr>
        <p:txBody>
          <a:bodyPr wrap="square" rtlCol="0" anchor="t">
            <a:spAutoFit/>
          </a:bodyPr>
          <a:p>
            <a:r>
              <a:rPr lang="zh-CN" altLang="en-US"/>
              <a:t>下载地址：</a:t>
            </a:r>
            <a:r>
              <a:rPr lang="en-US"/>
              <a:t>https://www.intel.com/content/www/us/en/developer/tools/oneapi/vtune-profiler.html</a:t>
            </a:r>
            <a:endParaRPr lang="en-US"/>
          </a:p>
        </p:txBody>
      </p:sp>
      <p:pic>
        <p:nvPicPr>
          <p:cNvPr id="7" name="Content Placeholder 6"/>
          <p:cNvPicPr>
            <a:picLocks noChangeAspect="1"/>
          </p:cNvPicPr>
          <p:nvPr>
            <p:ph idx="1"/>
          </p:nvPr>
        </p:nvPicPr>
        <p:blipFill>
          <a:blip r:embed="rId1"/>
          <a:stretch>
            <a:fillRect/>
          </a:stretch>
        </p:blipFill>
        <p:spPr>
          <a:xfrm>
            <a:off x="2951480" y="1825625"/>
            <a:ext cx="5907405" cy="4351655"/>
          </a:xfrm>
          <a:prstGeom prst="rect">
            <a:avLst/>
          </a:prstGeom>
        </p:spPr>
      </p:pic>
      <p:sp>
        <p:nvSpPr>
          <p:cNvPr id="8" name="Text Box 7"/>
          <p:cNvSpPr txBox="1"/>
          <p:nvPr/>
        </p:nvSpPr>
        <p:spPr>
          <a:xfrm>
            <a:off x="1060450" y="6177280"/>
            <a:ext cx="6180455" cy="368300"/>
          </a:xfrm>
          <a:prstGeom prst="rect">
            <a:avLst/>
          </a:prstGeom>
          <a:noFill/>
        </p:spPr>
        <p:txBody>
          <a:bodyPr wrap="square" rtlCol="0" anchor="t">
            <a:spAutoFit/>
          </a:bodyPr>
          <a:p>
            <a:r>
              <a:rPr lang="en-US"/>
              <a:t>Arch Linux</a:t>
            </a:r>
            <a:r>
              <a:rPr lang="zh-CN" altLang="en-US"/>
              <a:t>：</a:t>
            </a:r>
            <a:r>
              <a:rPr lang="en-US"/>
              <a:t>yay -S intel-vtune-profiler-standalone</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准备：配置内核参数</a:t>
            </a:r>
            <a:endParaRPr lang="zh-CN" altLang="en-US"/>
          </a:p>
        </p:txBody>
      </p:sp>
      <p:pic>
        <p:nvPicPr>
          <p:cNvPr id="5" name="Content Placeholder 4"/>
          <p:cNvPicPr>
            <a:picLocks noChangeAspect="1"/>
          </p:cNvPicPr>
          <p:nvPr>
            <p:ph idx="1"/>
          </p:nvPr>
        </p:nvPicPr>
        <p:blipFill>
          <a:blip r:embed="rId1"/>
          <a:stretch>
            <a:fillRect/>
          </a:stretch>
        </p:blipFill>
        <p:spPr>
          <a:xfrm>
            <a:off x="2480945" y="3286760"/>
            <a:ext cx="6848475" cy="14287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开始分析</a:t>
            </a:r>
            <a:endParaRPr lang="zh-CN" altLang="en-US"/>
          </a:p>
        </p:txBody>
      </p:sp>
      <p:sp>
        <p:nvSpPr>
          <p:cNvPr id="4" name="Content Placeholder 3"/>
          <p:cNvSpPr>
            <a:spLocks noGrp="1"/>
          </p:cNvSpPr>
          <p:nvPr>
            <p:ph sz="half" idx="1"/>
          </p:nvPr>
        </p:nvSpPr>
        <p:spPr>
          <a:xfrm>
            <a:off x="647700" y="1825625"/>
            <a:ext cx="5462270" cy="4351655"/>
          </a:xfrm>
        </p:spPr>
        <p:txBody>
          <a:bodyPr/>
          <a:p>
            <a:r>
              <a:rPr lang="zh-CN" altLang="en-US"/>
              <a:t>首先编译得到可执行文件</a:t>
            </a:r>
            <a:r>
              <a:rPr lang="en-US" altLang="zh-CN"/>
              <a:t> main</a:t>
            </a:r>
            <a:r>
              <a:rPr lang="zh-CN" altLang="en-US"/>
              <a:t>。</a:t>
            </a:r>
            <a:endParaRPr lang="zh-CN" altLang="en-US"/>
          </a:p>
          <a:p>
            <a:r>
              <a:rPr lang="zh-CN" altLang="en-US"/>
              <a:t>然后在命令行运行：</a:t>
            </a:r>
            <a:endParaRPr lang="zh-CN" altLang="en-US"/>
          </a:p>
          <a:p>
            <a:r>
              <a:rPr lang="en-US"/>
              <a:t>vtune -collect hpc-performance /path/to/main</a:t>
            </a:r>
            <a:endParaRPr lang="en-US"/>
          </a:p>
        </p:txBody>
      </p:sp>
      <p:pic>
        <p:nvPicPr>
          <p:cNvPr id="6" name="Content Placeholder 5"/>
          <p:cNvPicPr>
            <a:picLocks noChangeAspect="1"/>
          </p:cNvPicPr>
          <p:nvPr>
            <p:ph sz="half" idx="2"/>
          </p:nvPr>
        </p:nvPicPr>
        <p:blipFill>
          <a:blip r:embed="rId1"/>
          <a:stretch>
            <a:fillRect/>
          </a:stretch>
        </p:blipFill>
        <p:spPr>
          <a:xfrm>
            <a:off x="6233795" y="2119630"/>
            <a:ext cx="4676775" cy="3762375"/>
          </a:xfrm>
          <a:prstGeom prst="rect">
            <a:avLst/>
          </a:prstGeom>
        </p:spPr>
      </p:pic>
      <p:pic>
        <p:nvPicPr>
          <p:cNvPr id="8" name="Picture 7"/>
          <p:cNvPicPr>
            <a:picLocks noChangeAspect="1"/>
          </p:cNvPicPr>
          <p:nvPr/>
        </p:nvPicPr>
        <p:blipFill>
          <a:blip r:embed="rId2"/>
          <a:stretch>
            <a:fillRect/>
          </a:stretch>
        </p:blipFill>
        <p:spPr>
          <a:xfrm>
            <a:off x="3180080" y="6323965"/>
            <a:ext cx="5648325" cy="2762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查看分析结果</a:t>
            </a:r>
            <a:endParaRPr lang="zh-CN" altLang="en-US"/>
          </a:p>
        </p:txBody>
      </p:sp>
      <p:sp>
        <p:nvSpPr>
          <p:cNvPr id="3" name="Content Placeholder 2"/>
          <p:cNvSpPr>
            <a:spLocks noGrp="1"/>
          </p:cNvSpPr>
          <p:nvPr>
            <p:ph sz="half" idx="1"/>
          </p:nvPr>
        </p:nvSpPr>
        <p:spPr/>
        <p:txBody>
          <a:bodyPr/>
          <a:p>
            <a:r>
              <a:rPr lang="en-US" altLang="zh-CN"/>
              <a:t>vtune </a:t>
            </a:r>
            <a:r>
              <a:rPr lang="zh-CN" altLang="en-US"/>
              <a:t>运行完毕之后会在当前目录下生成一个叫</a:t>
            </a:r>
            <a:r>
              <a:rPr lang="en-US" altLang="zh-CN"/>
              <a:t> r000hpc </a:t>
            </a:r>
            <a:r>
              <a:rPr lang="zh-CN" altLang="en-US"/>
              <a:t>的文件夹，用</a:t>
            </a:r>
            <a:r>
              <a:rPr lang="en-US" altLang="zh-CN"/>
              <a:t> vtune-gui </a:t>
            </a:r>
            <a:r>
              <a:rPr lang="zh-CN" altLang="en-US"/>
              <a:t>打开里面的</a:t>
            </a:r>
            <a:r>
              <a:rPr lang="en-US" altLang="zh-CN"/>
              <a:t> r000hpc.vtune </a:t>
            </a:r>
            <a:r>
              <a:rPr lang="zh-CN" altLang="en-US"/>
              <a:t>即可查看分析结果。</a:t>
            </a:r>
            <a:endParaRPr lang="zh-CN" altLang="en-US"/>
          </a:p>
          <a:p>
            <a:r>
              <a:rPr lang="zh-CN" altLang="en-US"/>
              <a:t>可以看到他提示</a:t>
            </a:r>
            <a:r>
              <a:rPr lang="en-US" altLang="zh-CN"/>
              <a:t> memory-bound </a:t>
            </a:r>
            <a:r>
              <a:rPr lang="zh-CN" altLang="en-US"/>
              <a:t>的比例达到了</a:t>
            </a:r>
            <a:r>
              <a:rPr lang="en-US" altLang="zh-CN"/>
              <a:t> 91.3%</a:t>
            </a:r>
            <a:r>
              <a:rPr lang="zh-CN" altLang="en-US"/>
              <a:t>，非常严重，所以用红色显示。</a:t>
            </a:r>
            <a:endParaRPr lang="zh-CN" altLang="en-US"/>
          </a:p>
        </p:txBody>
      </p:sp>
      <p:pic>
        <p:nvPicPr>
          <p:cNvPr id="6" name="Picture 5"/>
          <p:cNvPicPr>
            <a:picLocks noChangeAspect="1"/>
          </p:cNvPicPr>
          <p:nvPr/>
        </p:nvPicPr>
        <p:blipFill>
          <a:blip r:embed="rId1"/>
          <a:stretch>
            <a:fillRect/>
          </a:stretch>
        </p:blipFill>
        <p:spPr>
          <a:xfrm>
            <a:off x="1370330" y="5814060"/>
            <a:ext cx="9267825" cy="733425"/>
          </a:xfrm>
          <a:prstGeom prst="rect">
            <a:avLst/>
          </a:prstGeom>
        </p:spPr>
      </p:pic>
      <p:pic>
        <p:nvPicPr>
          <p:cNvPr id="7" name="Content Placeholder 6"/>
          <p:cNvPicPr>
            <a:picLocks noChangeAspect="1"/>
          </p:cNvPicPr>
          <p:nvPr>
            <p:ph sz="half" idx="2"/>
          </p:nvPr>
        </p:nvPicPr>
        <p:blipFill>
          <a:blip r:embed="rId2"/>
          <a:stretch>
            <a:fillRect/>
          </a:stretch>
        </p:blipFill>
        <p:spPr>
          <a:xfrm>
            <a:off x="5725160" y="258445"/>
            <a:ext cx="5877560" cy="517017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sym typeface="+mn-ea"/>
              </a:rPr>
              <a:t>点开</a:t>
            </a:r>
            <a:r>
              <a:rPr lang="en-US" altLang="zh-CN">
                <a:sym typeface="+mn-ea"/>
              </a:rPr>
              <a:t> </a:t>
            </a:r>
            <a:r>
              <a:rPr lang="en-US">
                <a:sym typeface="+mn-ea"/>
              </a:rPr>
              <a:t>[Loop@0x1440 in BM_parallel_add._omp_fn.0] </a:t>
            </a:r>
            <a:r>
              <a:rPr lang="zh-CN" altLang="en-US">
                <a:sym typeface="+mn-ea"/>
              </a:rPr>
              <a:t>查看细节</a:t>
            </a:r>
            <a:endParaRPr lang="zh-CN" altLang="en-US">
              <a:sym typeface="+mn-ea"/>
            </a:endParaRPr>
          </a:p>
        </p:txBody>
      </p:sp>
      <p:pic>
        <p:nvPicPr>
          <p:cNvPr id="5" name="Content Placeholder 4"/>
          <p:cNvPicPr>
            <a:picLocks noChangeAspect="1"/>
          </p:cNvPicPr>
          <p:nvPr>
            <p:ph idx="1"/>
          </p:nvPr>
        </p:nvPicPr>
        <p:blipFill>
          <a:blip r:embed="rId1"/>
          <a:stretch>
            <a:fillRect/>
          </a:stretch>
        </p:blipFill>
        <p:spPr>
          <a:xfrm>
            <a:off x="2192020" y="1692910"/>
            <a:ext cx="7426960" cy="46177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https://lwn.net/Articles/255364/</a:t>
            </a:r>
            <a:endParaRPr lang="en-US"/>
          </a:p>
        </p:txBody>
      </p:sp>
      <p:pic>
        <p:nvPicPr>
          <p:cNvPr id="4" name="Content Placeholder 3"/>
          <p:cNvPicPr>
            <a:picLocks noChangeAspect="1"/>
          </p:cNvPicPr>
          <p:nvPr>
            <p:ph idx="1"/>
          </p:nvPr>
        </p:nvPicPr>
        <p:blipFill>
          <a:blip r:embed="rId1"/>
          <a:stretch>
            <a:fillRect/>
          </a:stretch>
        </p:blipFill>
        <p:spPr>
          <a:xfrm>
            <a:off x="2475865" y="3010535"/>
            <a:ext cx="6858000" cy="1981200"/>
          </a:xfrm>
          <a:prstGeom prst="rect">
            <a:avLst/>
          </a:prstGeom>
        </p:spPr>
      </p:pic>
      <p:sp>
        <p:nvSpPr>
          <p:cNvPr id="5" name="Text Box 4"/>
          <p:cNvSpPr txBox="1"/>
          <p:nvPr/>
        </p:nvSpPr>
        <p:spPr>
          <a:xfrm>
            <a:off x="420370" y="1252220"/>
            <a:ext cx="11771630" cy="7847330"/>
          </a:xfrm>
          <a:prstGeom prst="rect">
            <a:avLst/>
          </a:prstGeom>
          <a:noFill/>
        </p:spPr>
        <p:txBody>
          <a:bodyPr wrap="square" rtlCol="0" anchor="t">
            <a:spAutoFit/>
          </a:bodyPr>
          <a:p>
            <a:endParaRPr lang="en-US"/>
          </a:p>
          <a:p>
            <a:r>
              <a:rPr lang="en-US"/>
              <a:t>The trigger for hardware prefetching is usually a sequence of two or more cache misses in a certain pattern. These cache misses can be to succeeding or preceding cache lines. In old implementations only cache misses to adjacent cache lines are recognized. With contemporary hardware, strides are recognized as well, meaning that skipping a fixed number of cache lines is recognized as a pattern and handled appropriately.</a:t>
            </a:r>
            <a:endParaRPr lang="en-US"/>
          </a:p>
          <a:p>
            <a:endParaRPr lang="en-US"/>
          </a:p>
          <a:p>
            <a:r>
              <a:rPr lang="en-US"/>
              <a:t>It would be bad for performance if every single cache miss triggered a hardware prefetch. Random memory accesses, for instance to global variables, are quite common and the resulting prefetches would mostly waste FSB bandwidth. This is why, to kickstart prefetching, at least two cache misses are needed. Processors today all expect there to be more than one stream of memory accesses. The processor tries to automatically assign each cache miss to such a stream and, if the threshold is reached, start hardware prefetching. CPUs today can keep track of eight to sixteen separate streams for the higher level caches.</a:t>
            </a:r>
            <a:endParaRPr lang="en-US"/>
          </a:p>
          <a:p>
            <a:endParaRPr lang="en-US"/>
          </a:p>
          <a:p>
            <a:r>
              <a:rPr lang="en-US"/>
              <a:t>The units responsible for the pattern recognition are associated with the respective cache. There can be a prefetch unit for the L1d and L1i caches. There is most probably a prefetch unit for the L2 cache and higher. The L2 and higher prefetch unit is shared with all the other cores and hyper-threads using the same cache. The number of eight to sixteen separate streams therefore is quickly reduced.</a:t>
            </a:r>
            <a:endParaRPr lang="en-US"/>
          </a:p>
          <a:p>
            <a:endParaRPr lang="en-US"/>
          </a:p>
          <a:p>
            <a:r>
              <a:rPr lang="en-US"/>
              <a:t>Prefetching has one big weakness: it cannot cross page boundaries. The reason should be obvious when one realizes that the CPUs support demand paging. If the prefetcher were allowed to cross page boundaries, the access might trigger an OS event to make the page available. This by itself can be bad, especially for performance. What is worse is that the prefetcher does not know about the semantics of the program or the OS itself. It might therefore prefetch pages which, in real life, never would be requested. That means the prefetcher would run past the end of the memory region the processor accessed in a recognizable pattern before. This is not only possible, it is very likely. If the processor, as a side effect of a prefetch, triggered a request for such a page the OS might even be completely thrown off its tracks if such a request could never otherwise happen.</a:t>
            </a:r>
            <a:endParaRPr lang="en-US"/>
          </a:p>
          <a:p>
            <a:endParaRPr lang="en-US"/>
          </a:p>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点击右边的可展开栏目查看细节</a:t>
            </a:r>
            <a:endParaRPr lang="zh-CN" altLang="en-US"/>
          </a:p>
        </p:txBody>
      </p:sp>
      <p:pic>
        <p:nvPicPr>
          <p:cNvPr id="4" name="Content Placeholder 3"/>
          <p:cNvPicPr>
            <a:picLocks noChangeAspect="1"/>
          </p:cNvPicPr>
          <p:nvPr>
            <p:ph sz="half" idx="1"/>
          </p:nvPr>
        </p:nvPicPr>
        <p:blipFill>
          <a:blip r:embed="rId1"/>
          <a:stretch>
            <a:fillRect/>
          </a:stretch>
        </p:blipFill>
        <p:spPr>
          <a:xfrm>
            <a:off x="647700" y="2694940"/>
            <a:ext cx="5181600" cy="2611755"/>
          </a:xfrm>
          <a:prstGeom prst="rect">
            <a:avLst/>
          </a:prstGeom>
        </p:spPr>
      </p:pic>
      <p:pic>
        <p:nvPicPr>
          <p:cNvPr id="7" name="Content Placeholder 6"/>
          <p:cNvPicPr>
            <a:picLocks noChangeAspect="1"/>
          </p:cNvPicPr>
          <p:nvPr>
            <p:ph sz="half" idx="2"/>
          </p:nvPr>
        </p:nvPicPr>
        <p:blipFill>
          <a:blip r:embed="rId2"/>
          <a:stretch>
            <a:fillRect/>
          </a:stretch>
        </p:blipFill>
        <p:spPr>
          <a:xfrm>
            <a:off x="5981700" y="2173605"/>
            <a:ext cx="5181600" cy="36544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查看下方的时间轴</a:t>
            </a:r>
            <a:endParaRPr lang="zh-CN" altLang="en-US"/>
          </a:p>
        </p:txBody>
      </p:sp>
      <p:pic>
        <p:nvPicPr>
          <p:cNvPr id="5" name="Content Placeholder 4"/>
          <p:cNvPicPr>
            <a:picLocks noChangeAspect="1"/>
          </p:cNvPicPr>
          <p:nvPr>
            <p:ph idx="1"/>
          </p:nvPr>
        </p:nvPicPr>
        <p:blipFill>
          <a:blip r:embed="rId1"/>
          <a:stretch>
            <a:fillRect/>
          </a:stretch>
        </p:blipFill>
        <p:spPr>
          <a:xfrm>
            <a:off x="647700" y="2794635"/>
            <a:ext cx="10515600" cy="2413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a:t>
            </a:r>
            <a:r>
              <a:rPr lang="zh-CN" altLang="en-US"/>
              <a:t>章：缓存与局域性</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endParaRPr lang="zh-CN" altLang="en-US"/>
          </a:p>
        </p:txBody>
      </p:sp>
      <p:sp>
        <p:nvSpPr>
          <p:cNvPr id="2" name="Content Placeholder 1"/>
          <p:cNvSpPr/>
          <p:nvPr>
            <p:ph sz="half" idx="1"/>
          </p:nvPr>
        </p:nvSpPr>
        <p:spPr/>
        <p:txBody>
          <a:bodyPr/>
          <a:p>
            <a:r>
              <a:rPr lang="zh-CN" altLang="en-US"/>
              <a:t>可见数据量较小时，实际带宽甚至超过了理论带宽极限</a:t>
            </a:r>
            <a:r>
              <a:rPr lang="en-US" altLang="zh-CN"/>
              <a:t> </a:t>
            </a:r>
            <a:r>
              <a:rPr lang="en-US" altLang="zh-CN">
                <a:sym typeface="+mn-ea"/>
              </a:rPr>
              <a:t>42672 MB/s</a:t>
            </a:r>
            <a:r>
              <a:rPr lang="zh-CN" altLang="en-US">
                <a:sym typeface="+mn-ea"/>
              </a:rPr>
              <a:t>！</a:t>
            </a:r>
            <a:endParaRPr lang="zh-CN" altLang="en-US">
              <a:sym typeface="+mn-ea"/>
            </a:endParaRPr>
          </a:p>
          <a:p>
            <a:r>
              <a:rPr lang="zh-CN" altLang="en-US">
                <a:sym typeface="+mn-ea"/>
              </a:rPr>
              <a:t>而数据量足够大时，</a:t>
            </a:r>
            <a:r>
              <a:rPr lang="en-US" altLang="zh-CN"/>
              <a:t> </a:t>
            </a:r>
            <a:r>
              <a:rPr lang="zh-CN" altLang="en-US"/>
              <a:t>才回落到正常的带宽。</a:t>
            </a:r>
            <a:endParaRPr lang="zh-CN" altLang="en-US"/>
          </a:p>
          <a:p>
            <a:r>
              <a:rPr lang="zh-CN" altLang="en-US"/>
              <a:t>这是为什么？</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pic>
        <p:nvPicPr>
          <p:cNvPr id="8" name="Picture 7"/>
          <p:cNvPicPr>
            <a:picLocks noChangeAspect="1"/>
          </p:cNvPicPr>
          <p:nvPr/>
        </p:nvPicPr>
        <p:blipFill>
          <a:blip r:embed="rId2"/>
          <a:stretch>
            <a:fillRect/>
          </a:stretch>
        </p:blipFill>
        <p:spPr>
          <a:xfrm>
            <a:off x="695960" y="4347210"/>
            <a:ext cx="4806315" cy="17614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CPU</a:t>
            </a:r>
            <a:r>
              <a:rPr lang="zh-CN" altLang="en-US"/>
              <a:t>内部的高速缓存</a:t>
            </a:r>
            <a:endParaRPr lang="zh-CN" altLang="en-US"/>
          </a:p>
        </p:txBody>
      </p:sp>
      <p:sp>
        <p:nvSpPr>
          <p:cNvPr id="3" name="Content Placeholder 2"/>
          <p:cNvSpPr>
            <a:spLocks noGrp="1"/>
          </p:cNvSpPr>
          <p:nvPr>
            <p:ph sz="half" idx="1"/>
          </p:nvPr>
        </p:nvSpPr>
        <p:spPr>
          <a:xfrm>
            <a:off x="647700" y="1825625"/>
            <a:ext cx="5886450" cy="4351655"/>
          </a:xfrm>
        </p:spPr>
        <p:txBody>
          <a:bodyPr>
            <a:normAutofit lnSpcReduction="20000"/>
          </a:bodyPr>
          <a:p>
            <a:r>
              <a:rPr lang="zh-CN" altLang="en-US">
                <a:sym typeface="+mn-ea"/>
              </a:rPr>
              <a:t>原来</a:t>
            </a:r>
            <a:r>
              <a:rPr lang="en-US" altLang="zh-CN">
                <a:sym typeface="+mn-ea"/>
              </a:rPr>
              <a:t>CPU</a:t>
            </a:r>
            <a:r>
              <a:rPr lang="zh-CN" altLang="en-US">
                <a:sym typeface="+mn-ea"/>
              </a:rPr>
              <a:t>的厂商早就意识到了内存延迟高，读写效率低下的问题。因此他们在</a:t>
            </a:r>
            <a:r>
              <a:rPr lang="en-US" altLang="zh-CN">
                <a:sym typeface="+mn-ea"/>
              </a:rPr>
              <a:t>CPU</a:t>
            </a:r>
            <a:r>
              <a:rPr lang="zh-CN" altLang="en-US">
                <a:sym typeface="+mn-ea"/>
              </a:rPr>
              <a:t>内部引入了一片极小的</a:t>
            </a:r>
            <a:r>
              <a:rPr lang="zh-CN" altLang="en-US">
                <a:sym typeface="+mn-ea"/>
              </a:rPr>
              <a:t>存储器</a:t>
            </a:r>
            <a:r>
              <a:rPr lang="en-US" altLang="zh-CN">
                <a:sym typeface="+mn-ea"/>
              </a:rPr>
              <a:t>——</a:t>
            </a:r>
            <a:r>
              <a:rPr lang="zh-CN" altLang="en-US">
                <a:sym typeface="+mn-ea"/>
              </a:rPr>
              <a:t>虽然小，但是读写速度却特别快。这</a:t>
            </a:r>
            <a:r>
              <a:rPr lang="zh-CN" altLang="en-US">
                <a:sym typeface="+mn-ea"/>
              </a:rPr>
              <a:t>片</a:t>
            </a:r>
            <a:r>
              <a:rPr lang="zh-CN" altLang="en-US">
                <a:sym typeface="+mn-ea"/>
              </a:rPr>
              <a:t>小而快的存储器称为缓存（</a:t>
            </a:r>
            <a:r>
              <a:rPr lang="en-US" altLang="zh-CN">
                <a:sym typeface="+mn-ea"/>
              </a:rPr>
              <a:t>cache</a:t>
            </a:r>
            <a:r>
              <a:rPr lang="zh-CN" altLang="en-US">
                <a:sym typeface="+mn-ea"/>
              </a:rPr>
              <a:t>）。</a:t>
            </a:r>
            <a:endParaRPr lang="zh-CN" altLang="en-US"/>
          </a:p>
          <a:p>
            <a:r>
              <a:rPr lang="zh-CN" altLang="en-US">
                <a:sym typeface="+mn-ea"/>
              </a:rPr>
              <a:t>当</a:t>
            </a:r>
            <a:r>
              <a:rPr lang="en-US" altLang="zh-CN">
                <a:sym typeface="+mn-ea"/>
              </a:rPr>
              <a:t>CPU</a:t>
            </a:r>
            <a:r>
              <a:rPr lang="zh-CN" altLang="en-US">
                <a:sym typeface="+mn-ea"/>
              </a:rPr>
              <a:t>访问某个地址时，会先查找缓存中是否有对应的数据。如果没有，则从内存中读取，并存储到缓存中；如果有，则直接使用缓存中的数据。</a:t>
            </a:r>
            <a:endParaRPr lang="zh-CN" altLang="en-US"/>
          </a:p>
          <a:p>
            <a:r>
              <a:rPr lang="zh-CN" altLang="en-US">
                <a:sym typeface="+mn-ea"/>
              </a:rPr>
              <a:t>这样一来，访问的数据量比较小时，就可以自动预先加载到这个更高效的缓存里，然后再开始做运算，从而避免从外部内存读写的超高延迟。</a:t>
            </a:r>
            <a:endParaRPr lang="zh-CN" altLang="en-US"/>
          </a:p>
        </p:txBody>
      </p:sp>
      <p:pic>
        <p:nvPicPr>
          <p:cNvPr id="5" name="Content Placeholder 4"/>
          <p:cNvPicPr>
            <a:picLocks noChangeAspect="1"/>
          </p:cNvPicPr>
          <p:nvPr>
            <p:ph sz="half" idx="2"/>
          </p:nvPr>
        </p:nvPicPr>
        <p:blipFill>
          <a:blip r:embed="rId1"/>
          <a:stretch>
            <a:fillRect/>
          </a:stretch>
        </p:blipFill>
        <p:spPr>
          <a:xfrm>
            <a:off x="6748145" y="1825625"/>
            <a:ext cx="3647440" cy="4351655"/>
          </a:xfrm>
          <a:prstGeom prst="rect">
            <a:avLst/>
          </a:prstGeom>
        </p:spPr>
      </p:pic>
      <p:pic>
        <p:nvPicPr>
          <p:cNvPr id="6" name="Picture 5"/>
          <p:cNvPicPr>
            <a:picLocks noChangeAspect="1"/>
          </p:cNvPicPr>
          <p:nvPr/>
        </p:nvPicPr>
        <p:blipFill>
          <a:blip r:embed="rId2"/>
          <a:stretch>
            <a:fillRect/>
          </a:stretch>
        </p:blipFill>
        <p:spPr>
          <a:xfrm>
            <a:off x="6879590" y="172085"/>
            <a:ext cx="3244850" cy="149923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缓存的分级结构</a:t>
            </a:r>
            <a:endParaRPr lang="zh-CN" altLang="en-US"/>
          </a:p>
        </p:txBody>
      </p:sp>
      <p:pic>
        <p:nvPicPr>
          <p:cNvPr id="8" name="Content Placeholder 7"/>
          <p:cNvPicPr>
            <a:picLocks noChangeAspect="1"/>
          </p:cNvPicPr>
          <p:nvPr>
            <p:ph idx="1"/>
          </p:nvPr>
        </p:nvPicPr>
        <p:blipFill>
          <a:blip r:embed="rId1"/>
          <a:stretch>
            <a:fillRect/>
          </a:stretch>
        </p:blipFill>
        <p:spPr>
          <a:xfrm>
            <a:off x="1577340" y="1825625"/>
            <a:ext cx="8655050" cy="4351655"/>
          </a:xfrm>
          <a:prstGeom prst="rect">
            <a:avLst/>
          </a:prstGeom>
        </p:spPr>
      </p:pic>
      <p:pic>
        <p:nvPicPr>
          <p:cNvPr id="3" name="Picture 2"/>
          <p:cNvPicPr>
            <a:picLocks noChangeAspect="1"/>
          </p:cNvPicPr>
          <p:nvPr/>
        </p:nvPicPr>
        <p:blipFill>
          <a:blip r:embed="rId2"/>
          <a:stretch>
            <a:fillRect/>
          </a:stretch>
        </p:blipFill>
        <p:spPr>
          <a:xfrm>
            <a:off x="7601585" y="604520"/>
            <a:ext cx="3858260" cy="33750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查看高速缓存大小：</a:t>
            </a:r>
            <a:r>
              <a:rPr lang="en-US" altLang="zh-CN"/>
              <a:t>lscpu</a:t>
            </a:r>
            <a:endParaRPr lang="zh-CN" altLang="en-US"/>
          </a:p>
        </p:txBody>
      </p:sp>
      <p:sp>
        <p:nvSpPr>
          <p:cNvPr id="3" name="Content Placeholder 2"/>
          <p:cNvSpPr>
            <a:spLocks noGrp="1"/>
          </p:cNvSpPr>
          <p:nvPr>
            <p:ph sz="half" idx="1"/>
          </p:nvPr>
        </p:nvSpPr>
        <p:spPr>
          <a:xfrm>
            <a:off x="647700" y="1825625"/>
            <a:ext cx="6471920" cy="4351655"/>
          </a:xfrm>
        </p:spPr>
        <p:txBody>
          <a:bodyPr/>
          <a:p>
            <a:r>
              <a:rPr lang="zh-CN" altLang="en-US"/>
              <a:t>可以看到我们</a:t>
            </a:r>
            <a:r>
              <a:rPr lang="en-US" altLang="zh-CN"/>
              <a:t> x86 </a:t>
            </a:r>
            <a:r>
              <a:rPr lang="zh-CN" altLang="en-US"/>
              <a:t>电脑的缓存结构分为三级。</a:t>
            </a:r>
            <a:endParaRPr lang="zh-CN" altLang="en-US"/>
          </a:p>
          <a:p>
            <a:r>
              <a:rPr lang="zh-CN" altLang="en-US" b="1"/>
              <a:t>一级缓存</a:t>
            </a:r>
            <a:r>
              <a:rPr lang="zh-CN" altLang="en-US"/>
              <a:t>分为</a:t>
            </a:r>
            <a:r>
              <a:rPr lang="zh-CN" altLang="en-US" b="1"/>
              <a:t>数据缓存</a:t>
            </a:r>
            <a:r>
              <a:rPr lang="zh-CN" altLang="en-US"/>
              <a:t>和</a:t>
            </a:r>
            <a:r>
              <a:rPr lang="zh-CN" altLang="en-US" b="1"/>
              <a:t>指令缓存</a:t>
            </a:r>
            <a:r>
              <a:rPr lang="zh-CN" altLang="en-US"/>
              <a:t>，其中数据缓存有</a:t>
            </a:r>
            <a:r>
              <a:rPr lang="en-US" altLang="zh-CN"/>
              <a:t> 32 KB</a:t>
            </a:r>
            <a:r>
              <a:rPr lang="zh-CN" altLang="en-US"/>
              <a:t>，</a:t>
            </a:r>
            <a:r>
              <a:rPr lang="en-US" altLang="zh-CN"/>
              <a:t>6 </a:t>
            </a:r>
            <a:r>
              <a:rPr lang="zh-CN" altLang="en-US"/>
              <a:t>个物理核心</a:t>
            </a:r>
            <a:r>
              <a:rPr lang="zh-CN" altLang="en-US">
                <a:sym typeface="+mn-ea"/>
              </a:rPr>
              <a:t>每个都</a:t>
            </a:r>
            <a:r>
              <a:rPr lang="zh-CN" altLang="en-US"/>
              <a:t>有一个，总共</a:t>
            </a:r>
            <a:r>
              <a:rPr lang="en-US" altLang="zh-CN">
                <a:sym typeface="+mn-ea"/>
              </a:rPr>
              <a:t> 192 KB</a:t>
            </a:r>
            <a:r>
              <a:rPr lang="zh-CN" altLang="en-US"/>
              <a:t>。指令缓存的大小刚好和数据缓存一样也是</a:t>
            </a:r>
            <a:r>
              <a:rPr lang="en-US" altLang="zh-CN"/>
              <a:t> 192 KB</a:t>
            </a:r>
            <a:r>
              <a:rPr lang="zh-CN" altLang="en-US"/>
              <a:t>。</a:t>
            </a:r>
            <a:endParaRPr lang="zh-CN" altLang="en-US"/>
          </a:p>
          <a:p>
            <a:r>
              <a:rPr lang="zh-CN" altLang="en-US" b="1">
                <a:sym typeface="+mn-ea"/>
              </a:rPr>
              <a:t>二级缓存</a:t>
            </a:r>
            <a:r>
              <a:rPr lang="zh-CN" altLang="en-US">
                <a:sym typeface="+mn-ea"/>
              </a:rPr>
              <a:t>有</a:t>
            </a:r>
            <a:r>
              <a:rPr lang="en-US" altLang="zh-CN">
                <a:sym typeface="+mn-ea"/>
              </a:rPr>
              <a:t> 256 KB</a:t>
            </a:r>
            <a:r>
              <a:rPr lang="zh-CN" altLang="en-US">
                <a:sym typeface="+mn-ea"/>
              </a:rPr>
              <a:t>，</a:t>
            </a:r>
            <a:r>
              <a:rPr lang="en-US" altLang="zh-CN">
                <a:sym typeface="+mn-ea"/>
              </a:rPr>
              <a:t>6 </a:t>
            </a:r>
            <a:r>
              <a:rPr lang="zh-CN" altLang="en-US">
                <a:sym typeface="+mn-ea"/>
              </a:rPr>
              <a:t>个物理核心</a:t>
            </a:r>
            <a:r>
              <a:rPr lang="zh-CN" altLang="en-US">
                <a:sym typeface="+mn-ea"/>
              </a:rPr>
              <a:t>每个都</a:t>
            </a:r>
            <a:r>
              <a:rPr lang="zh-CN" altLang="en-US">
                <a:sym typeface="+mn-ea"/>
              </a:rPr>
              <a:t>有一个，总共</a:t>
            </a:r>
            <a:r>
              <a:rPr lang="en-US" altLang="zh-CN">
                <a:sym typeface="+mn-ea"/>
              </a:rPr>
              <a:t> 1.5 MB</a:t>
            </a:r>
            <a:r>
              <a:rPr lang="zh-CN" altLang="en-US">
                <a:sym typeface="+mn-ea"/>
              </a:rPr>
              <a:t>。</a:t>
            </a:r>
            <a:endParaRPr lang="zh-CN" altLang="en-US">
              <a:sym typeface="+mn-ea"/>
            </a:endParaRPr>
          </a:p>
          <a:p>
            <a:r>
              <a:rPr lang="zh-CN" altLang="en-US" b="1"/>
              <a:t>三级缓存</a:t>
            </a:r>
            <a:r>
              <a:rPr lang="zh-CN" altLang="en-US"/>
              <a:t>由</a:t>
            </a:r>
            <a:r>
              <a:rPr lang="zh-CN" altLang="en-US" u="sng"/>
              <a:t>各个物理核心共享</a:t>
            </a:r>
            <a:r>
              <a:rPr lang="zh-CN" altLang="en-US"/>
              <a:t>，总共</a:t>
            </a:r>
            <a:r>
              <a:rPr lang="en-US" altLang="zh-CN"/>
              <a:t> 12 MB</a:t>
            </a:r>
            <a:r>
              <a:rPr lang="zh-CN" altLang="en-US"/>
              <a:t>。</a:t>
            </a:r>
            <a:endParaRPr lang="zh-CN" altLang="en-US"/>
          </a:p>
        </p:txBody>
      </p:sp>
      <p:pic>
        <p:nvPicPr>
          <p:cNvPr id="7" name="Content Placeholder 6"/>
          <p:cNvPicPr>
            <a:picLocks noChangeAspect="1"/>
          </p:cNvPicPr>
          <p:nvPr>
            <p:ph sz="half" idx="2"/>
          </p:nvPr>
        </p:nvPicPr>
        <p:blipFill>
          <a:blip r:embed="rId1"/>
          <a:stretch>
            <a:fillRect/>
          </a:stretch>
        </p:blipFill>
        <p:spPr>
          <a:xfrm>
            <a:off x="7541895" y="-17145"/>
            <a:ext cx="4650105" cy="68751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通过图形界面查看拓扑结构：</a:t>
            </a:r>
            <a:r>
              <a:rPr lang="en-US" altLang="zh-CN"/>
              <a:t>lstopo</a:t>
            </a:r>
            <a:endParaRPr lang="zh-CN" altLang="en-US"/>
          </a:p>
        </p:txBody>
      </p:sp>
      <p:pic>
        <p:nvPicPr>
          <p:cNvPr id="5" name="Content Placeholder 4"/>
          <p:cNvPicPr>
            <a:picLocks noChangeAspect="1"/>
          </p:cNvPicPr>
          <p:nvPr>
            <p:ph sz="half" idx="2"/>
          </p:nvPr>
        </p:nvPicPr>
        <p:blipFill>
          <a:blip r:embed="rId1"/>
          <a:stretch>
            <a:fillRect/>
          </a:stretch>
        </p:blipFill>
        <p:spPr>
          <a:xfrm>
            <a:off x="6343015" y="2134235"/>
            <a:ext cx="4457700" cy="3733800"/>
          </a:xfrm>
          <a:prstGeom prst="rect">
            <a:avLst/>
          </a:prstGeom>
        </p:spPr>
      </p:pic>
      <p:pic>
        <p:nvPicPr>
          <p:cNvPr id="4" name="Content Placeholder 3"/>
          <p:cNvPicPr>
            <a:picLocks noChangeAspect="1"/>
          </p:cNvPicPr>
          <p:nvPr>
            <p:ph sz="half" idx="1"/>
          </p:nvPr>
        </p:nvPicPr>
        <p:blipFill>
          <a:blip r:embed="rId2"/>
          <a:stretch>
            <a:fillRect/>
          </a:stretch>
        </p:blipFill>
        <p:spPr>
          <a:xfrm>
            <a:off x="706755" y="1825625"/>
            <a:ext cx="5062855" cy="43516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根据我们缓存的大小分析刚刚的图表</a:t>
            </a:r>
            <a:endParaRPr lang="zh-CN" altLang="en-US"/>
          </a:p>
        </p:txBody>
      </p:sp>
      <p:sp>
        <p:nvSpPr>
          <p:cNvPr id="3" name="Content Placeholder 2"/>
          <p:cNvSpPr>
            <a:spLocks noGrp="1"/>
          </p:cNvSpPr>
          <p:nvPr>
            <p:ph sz="half" idx="1"/>
          </p:nvPr>
        </p:nvSpPr>
        <p:spPr/>
        <p:txBody>
          <a:bodyPr>
            <a:normAutofit lnSpcReduction="10000"/>
          </a:bodyPr>
          <a:p>
            <a:r>
              <a:rPr lang="zh-CN" altLang="en-US"/>
              <a:t>也可以看到刚刚两个出现转折的点，也是在二级缓存和三级缓存的大小附近。</a:t>
            </a:r>
            <a:endParaRPr lang="zh-CN" altLang="en-US"/>
          </a:p>
          <a:p>
            <a:r>
              <a:rPr lang="zh-CN" altLang="en-US"/>
              <a:t>因此，数据小到装的进二级缓存，则最大带宽就取决于二级缓存的带宽。稍微大一点则只能装到三级缓存，就取决于三级缓存的带宽。三级缓存也装不下，那就取决于主内存的带宽了。</a:t>
            </a:r>
            <a:endParaRPr lang="zh-CN" altLang="en-US"/>
          </a:p>
          <a:p>
            <a:r>
              <a:rPr lang="zh-CN" altLang="en-US"/>
              <a:t>结论：要避免</a:t>
            </a:r>
            <a:r>
              <a:rPr lang="en-US" altLang="zh-CN"/>
              <a:t>mem-bound</a:t>
            </a:r>
            <a:r>
              <a:rPr lang="zh-CN" altLang="en-US"/>
              <a:t>，数据量尽量足够小，如果能装的进缓存就高效了。</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cxnSp>
        <p:nvCxnSpPr>
          <p:cNvPr id="5" name="Straight Connector 4"/>
          <p:cNvCxnSpPr/>
          <p:nvPr/>
        </p:nvCxnSpPr>
        <p:spPr>
          <a:xfrm>
            <a:off x="9227820" y="4807585"/>
            <a:ext cx="0" cy="89598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760970" y="3862070"/>
            <a:ext cx="0" cy="184150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7513320" y="3493770"/>
            <a:ext cx="1615440" cy="368300"/>
          </a:xfrm>
          <a:prstGeom prst="rect">
            <a:avLst/>
          </a:prstGeom>
          <a:noFill/>
        </p:spPr>
        <p:txBody>
          <a:bodyPr wrap="square" rtlCol="0">
            <a:spAutoFit/>
          </a:bodyPr>
          <a:p>
            <a:r>
              <a:rPr lang="en-US"/>
              <a:t>L2: 256 KB</a:t>
            </a:r>
            <a:endParaRPr lang="en-US"/>
          </a:p>
        </p:txBody>
      </p:sp>
      <p:sp>
        <p:nvSpPr>
          <p:cNvPr id="10" name="Text Box 9"/>
          <p:cNvSpPr txBox="1"/>
          <p:nvPr/>
        </p:nvSpPr>
        <p:spPr>
          <a:xfrm>
            <a:off x="9030335" y="4439285"/>
            <a:ext cx="1615440" cy="368300"/>
          </a:xfrm>
          <a:prstGeom prst="rect">
            <a:avLst/>
          </a:prstGeom>
          <a:noFill/>
        </p:spPr>
        <p:txBody>
          <a:bodyPr wrap="square" rtlCol="0">
            <a:spAutoFit/>
          </a:bodyPr>
          <a:p>
            <a:r>
              <a:rPr lang="en-US"/>
              <a:t>L3: 12 MB</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缓存的工作机制：读</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读取一个地址时：</a:t>
            </a:r>
            <a:endParaRPr lang="zh-CN" altLang="en-US"/>
          </a:p>
          <a:p>
            <a:r>
              <a:rPr lang="zh-CN" altLang="en-US"/>
              <a:t>缓存会查找和该地址匹配的条目。如果找到，则给</a:t>
            </a:r>
            <a:r>
              <a:rPr lang="en-US" altLang="zh-CN"/>
              <a:t>CPU</a:t>
            </a:r>
            <a:r>
              <a:rPr lang="zh-CN" altLang="en-US"/>
              <a:t>返回缓存中的数据。如果找不到，则向主内存发送请求，等读取到该地址的数据，就创建一个新条目。</a:t>
            </a:r>
            <a:endParaRPr lang="zh-CN" altLang="en-US"/>
          </a:p>
          <a:p>
            <a:r>
              <a:rPr lang="zh-CN" altLang="en-US"/>
              <a:t>在</a:t>
            </a:r>
            <a:r>
              <a:rPr lang="en-US" altLang="zh-CN"/>
              <a:t> x86 </a:t>
            </a:r>
            <a:r>
              <a:rPr lang="zh-CN" altLang="en-US"/>
              <a:t>架构中每个条目的存储</a:t>
            </a:r>
            <a:r>
              <a:rPr lang="en-US" altLang="zh-CN"/>
              <a:t> 64 </a:t>
            </a:r>
            <a:r>
              <a:rPr lang="zh-CN" altLang="en-US"/>
              <a:t>字节的数据，这个条目又称之为缓存行（</a:t>
            </a:r>
            <a:r>
              <a:rPr lang="en-US" altLang="zh-CN"/>
              <a:t>cacheline</a:t>
            </a:r>
            <a:r>
              <a:rPr lang="zh-CN" altLang="en-US"/>
              <a:t>）。</a:t>
            </a:r>
            <a:endParaRPr lang="zh-CN" altLang="en-US"/>
          </a:p>
          <a:p>
            <a:r>
              <a:rPr lang="zh-CN" altLang="en-US"/>
              <a:t>当访问</a:t>
            </a:r>
            <a:r>
              <a:rPr lang="en-US" altLang="zh-CN"/>
              <a:t> 0x0048~0x0050 </a:t>
            </a:r>
            <a:r>
              <a:rPr lang="zh-CN" altLang="en-US"/>
              <a:t>这</a:t>
            </a:r>
            <a:r>
              <a:rPr lang="en-US" altLang="zh-CN"/>
              <a:t> 4 </a:t>
            </a:r>
            <a:r>
              <a:rPr lang="zh-CN" altLang="en-US"/>
              <a:t>个字节时，实际会导致</a:t>
            </a:r>
            <a:r>
              <a:rPr lang="en-US" altLang="zh-CN"/>
              <a:t> 0x0040~0x0080 </a:t>
            </a:r>
            <a:r>
              <a:rPr lang="zh-CN" altLang="en-US"/>
              <a:t>的</a:t>
            </a:r>
            <a:r>
              <a:rPr lang="en-US" altLang="zh-CN"/>
              <a:t> 64 </a:t>
            </a:r>
            <a:r>
              <a:rPr lang="zh-CN" altLang="en-US"/>
              <a:t>字节数据整个被读取到缓存中。</a:t>
            </a:r>
            <a:endParaRPr lang="zh-CN" altLang="en-US"/>
          </a:p>
          <a:p>
            <a:r>
              <a:rPr lang="zh-CN" altLang="en-US"/>
              <a:t>这就是为什么我们喜欢把数据结构的起始地址和大小对齐到</a:t>
            </a:r>
            <a:r>
              <a:rPr lang="en-US" altLang="zh-CN"/>
              <a:t> 64 </a:t>
            </a:r>
            <a:r>
              <a:rPr lang="zh-CN" altLang="en-US"/>
              <a:t>字节，为的是不要浪费缓存行的存储空间。</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https://link.springer.com/chapter/10.1007%2F978-1-4842-4398-5_16</a:t>
            </a:r>
            <a:endParaRPr lang="en-US"/>
          </a:p>
        </p:txBody>
      </p:sp>
      <p:pic>
        <p:nvPicPr>
          <p:cNvPr id="17" name="Content Placeholder 16"/>
          <p:cNvPicPr>
            <a:picLocks noChangeAspect="1"/>
          </p:cNvPicPr>
          <p:nvPr>
            <p:ph idx="1"/>
          </p:nvPr>
        </p:nvPicPr>
        <p:blipFill>
          <a:blip r:embed="rId1"/>
          <a:stretch>
            <a:fillRect/>
          </a:stretch>
        </p:blipFill>
        <p:spPr>
          <a:xfrm>
            <a:off x="2994660" y="1825625"/>
            <a:ext cx="5821045" cy="435165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缓存的工作机制：写</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 dirty;</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写入</a:t>
            </a:r>
            <a:r>
              <a:rPr lang="zh-CN" altLang="en-US"/>
              <a:t>一个地址时：</a:t>
            </a:r>
            <a:endParaRPr lang="zh-CN" altLang="en-US"/>
          </a:p>
          <a:p>
            <a:r>
              <a:rPr lang="zh-CN" altLang="en-US"/>
              <a:t>缓存会查找和该地址匹配的条目。如果找到，则</a:t>
            </a:r>
            <a:r>
              <a:rPr lang="zh-CN"/>
              <a:t>修改</a:t>
            </a:r>
            <a:r>
              <a:rPr lang="zh-CN" altLang="en-US"/>
              <a:t>缓存中该地址的数据。如果找不到，则创建一个新条目来存储</a:t>
            </a:r>
            <a:r>
              <a:rPr lang="en-US" altLang="zh-CN"/>
              <a:t>CPU</a:t>
            </a:r>
            <a:r>
              <a:rPr lang="zh-CN" altLang="en-US"/>
              <a:t>写的数据，并标记为脏（</a:t>
            </a:r>
            <a:r>
              <a:rPr lang="en-US" altLang="zh-CN"/>
              <a:t>dirty</a:t>
            </a:r>
            <a:r>
              <a:rPr lang="zh-CN" altLang="en-US"/>
              <a:t>）。</a:t>
            </a:r>
            <a:endParaRPr lang="zh-CN" altLang="en-US"/>
          </a:p>
          <a:p>
            <a:r>
              <a:rPr lang="zh-CN" altLang="en-US"/>
              <a:t>当读和写创建的新条目过多，缓存快要塞不下时，他会把最不常用的那个条目移除，这个现象称为失效（</a:t>
            </a:r>
            <a:r>
              <a:rPr lang="en-US" altLang="zh-CN"/>
              <a:t>invalid</a:t>
            </a:r>
            <a:r>
              <a:rPr lang="zh-CN" altLang="en-US"/>
              <a:t>）。如果那个条目是被标记为脏的，则说明是当时打算写入的数据，那就需要向主内存发送写入请求，等他写入成功，才能安全移除这个条目。</a:t>
            </a:r>
            <a:endParaRPr lang="zh-CN" altLang="en-US"/>
          </a:p>
          <a:p>
            <a:r>
              <a:rPr lang="zh-CN" altLang="en-US"/>
              <a:t>如有多级缓存，则一级缓存失效后会丢给二级缓存。</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连续访问与跨步访问</a:t>
            </a:r>
            <a:endParaRPr lang="en-US"/>
          </a:p>
        </p:txBody>
      </p:sp>
      <p:sp>
        <p:nvSpPr>
          <p:cNvPr id="3" name="Content Placeholder 2"/>
          <p:cNvSpPr>
            <a:spLocks noGrp="1"/>
          </p:cNvSpPr>
          <p:nvPr>
            <p:ph sz="half" idx="1"/>
          </p:nvPr>
        </p:nvSpPr>
        <p:spPr>
          <a:xfrm>
            <a:off x="647700" y="1825625"/>
            <a:ext cx="7954010" cy="4351655"/>
          </a:xfrm>
        </p:spPr>
        <p:txBody>
          <a:bodyPr/>
          <a:p>
            <a:r>
              <a:rPr lang="zh-CN" altLang="en-US"/>
              <a:t>如果访问数组时，按一定的间距</a:t>
            </a:r>
            <a:r>
              <a:rPr lang="zh-CN" altLang="en-US">
                <a:sym typeface="+mn-ea"/>
              </a:rPr>
              <a:t>跨步</a:t>
            </a:r>
            <a:r>
              <a:rPr lang="zh-CN" altLang="en-US"/>
              <a:t>访问，则效率如何？</a:t>
            </a:r>
            <a:endParaRPr lang="zh-CN" altLang="en-US"/>
          </a:p>
          <a:p>
            <a:r>
              <a:rPr lang="zh-CN" altLang="en-US"/>
              <a:t>从</a:t>
            </a:r>
            <a:r>
              <a:rPr lang="en-US" altLang="zh-CN"/>
              <a:t>1</a:t>
            </a:r>
            <a:r>
              <a:rPr lang="zh-CN" altLang="en-US"/>
              <a:t>到</a:t>
            </a:r>
            <a:r>
              <a:rPr lang="en-US" altLang="zh-CN"/>
              <a:t>16</a:t>
            </a:r>
            <a:r>
              <a:rPr lang="zh-CN" altLang="en-US"/>
              <a:t>都是一样快的，</a:t>
            </a:r>
            <a:r>
              <a:rPr lang="en-US" altLang="zh-CN"/>
              <a:t>32</a:t>
            </a:r>
            <a:r>
              <a:rPr lang="zh-CN" altLang="en-US"/>
              <a:t>开始才按</a:t>
            </a:r>
            <a:r>
              <a:rPr lang="en-US" altLang="zh-CN"/>
              <a:t>2</a:t>
            </a:r>
            <a:r>
              <a:rPr lang="zh-CN" altLang="en-US"/>
              <a:t>的倍率变慢，为什么？</a:t>
            </a:r>
            <a:endParaRPr lang="zh-CN" altLang="en-US"/>
          </a:p>
          <a:p>
            <a:r>
              <a:rPr lang="zh-CN" altLang="en-US"/>
              <a:t>因为</a:t>
            </a:r>
            <a:r>
              <a:rPr lang="en-US" altLang="zh-CN"/>
              <a:t>CPU</a:t>
            </a:r>
            <a:r>
              <a:rPr lang="zh-CN" altLang="en-US"/>
              <a:t>和内存之间隔着缓存，而缓存和内存之间传输数据的最小单位是缓存行（</a:t>
            </a:r>
            <a:r>
              <a:rPr lang="en-US" altLang="zh-CN"/>
              <a:t>64</a:t>
            </a:r>
            <a:r>
              <a:rPr lang="zh-CN" altLang="en-US"/>
              <a:t>字节）。</a:t>
            </a:r>
            <a:r>
              <a:rPr lang="en-US" altLang="zh-CN"/>
              <a:t>16</a:t>
            </a:r>
            <a:r>
              <a:rPr lang="zh-CN" altLang="en-US"/>
              <a:t>个</a:t>
            </a:r>
            <a:r>
              <a:rPr lang="en-US" altLang="zh-CN"/>
              <a:t>float</a:t>
            </a:r>
            <a:r>
              <a:rPr lang="zh-CN" altLang="en-US"/>
              <a:t>是</a:t>
            </a:r>
            <a:r>
              <a:rPr lang="en-US" altLang="zh-CN"/>
              <a:t>64</a:t>
            </a:r>
            <a:r>
              <a:rPr lang="zh-CN" altLang="en-US"/>
              <a:t>字节，所以小于</a:t>
            </a:r>
            <a:r>
              <a:rPr lang="en-US" altLang="zh-CN">
                <a:sym typeface="+mn-ea"/>
              </a:rPr>
              <a:t>64</a:t>
            </a:r>
            <a:r>
              <a:rPr lang="zh-CN" altLang="en-US">
                <a:sym typeface="+mn-ea"/>
              </a:rPr>
              <a:t>字节</a:t>
            </a:r>
            <a:r>
              <a:rPr lang="zh-CN" altLang="en-US"/>
              <a:t>的跨步访问，都会导致</a:t>
            </a:r>
            <a:r>
              <a:rPr lang="zh-CN"/>
              <a:t>数据</a:t>
            </a:r>
            <a:r>
              <a:rPr lang="zh-CN" altLang="en-US"/>
              <a:t>全部被读取出来。而超过</a:t>
            </a:r>
            <a:r>
              <a:rPr lang="en-US" altLang="zh-CN"/>
              <a:t>64</a:t>
            </a:r>
            <a:r>
              <a:rPr lang="zh-CN" altLang="en-US"/>
              <a:t>字节的跨步，则中间的缓存行没有被读取，从而变快了。</a:t>
            </a:r>
            <a:endParaRPr lang="zh-CN" altLang="en-US"/>
          </a:p>
        </p:txBody>
      </p:sp>
      <p:pic>
        <p:nvPicPr>
          <p:cNvPr id="7" name="Content Placeholder 6"/>
          <p:cNvPicPr>
            <a:picLocks noChangeAspect="1"/>
          </p:cNvPicPr>
          <p:nvPr>
            <p:ph sz="half" idx="2"/>
          </p:nvPr>
        </p:nvPicPr>
        <p:blipFill>
          <a:blip r:embed="rId1"/>
          <a:stretch>
            <a:fillRect/>
          </a:stretch>
        </p:blipFill>
        <p:spPr>
          <a:xfrm>
            <a:off x="9147175" y="-8255"/>
            <a:ext cx="3044825" cy="6866255"/>
          </a:xfrm>
          <a:prstGeom prst="rect">
            <a:avLst/>
          </a:prstGeom>
        </p:spPr>
      </p:pic>
      <p:pic>
        <p:nvPicPr>
          <p:cNvPr id="8" name="Picture 7"/>
          <p:cNvPicPr>
            <a:picLocks noChangeAspect="1"/>
          </p:cNvPicPr>
          <p:nvPr/>
        </p:nvPicPr>
        <p:blipFill>
          <a:blip r:embed="rId2"/>
          <a:stretch>
            <a:fillRect/>
          </a:stretch>
        </p:blipFill>
        <p:spPr>
          <a:xfrm>
            <a:off x="3009265" y="5076825"/>
            <a:ext cx="3670300" cy="170370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缓存行决定数据的粒度</a:t>
            </a:r>
            <a:endParaRPr lang="zh-CN" altLang="en-US"/>
          </a:p>
        </p:txBody>
      </p:sp>
      <p:sp>
        <p:nvSpPr>
          <p:cNvPr id="3" name="Content Placeholder 2"/>
          <p:cNvSpPr>
            <a:spLocks noGrp="1"/>
          </p:cNvSpPr>
          <p:nvPr>
            <p:ph sz="half" idx="1"/>
          </p:nvPr>
        </p:nvSpPr>
        <p:spPr/>
        <p:txBody>
          <a:bodyPr/>
          <a:p>
            <a:r>
              <a:rPr lang="zh-CN" altLang="en-US"/>
              <a:t>结论：访问内存的用时，和访问的字节数量</a:t>
            </a:r>
            <a:r>
              <a:rPr lang="zh-CN" altLang="en-US"/>
              <a:t>无关，和访问的所有字节所在的缓存行数量有关。</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461260"/>
            <a:ext cx="5181600" cy="30797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缓存行决定数据的粒度（续）</a:t>
            </a:r>
            <a:endParaRPr lang="zh-CN" altLang="en-US"/>
          </a:p>
        </p:txBody>
      </p:sp>
      <p:sp>
        <p:nvSpPr>
          <p:cNvPr id="3" name="Content Placeholder 2"/>
          <p:cNvSpPr>
            <a:spLocks noGrp="1"/>
          </p:cNvSpPr>
          <p:nvPr>
            <p:ph sz="half" idx="1"/>
          </p:nvPr>
        </p:nvSpPr>
        <p:spPr/>
        <p:txBody>
          <a:bodyPr/>
          <a:p>
            <a:r>
              <a:rPr lang="zh-CN" altLang="en-US"/>
              <a:t>所以我们设计数据结构时，应该把数据存储的尽可能紧凑</a:t>
            </a:r>
            <a:r>
              <a:rPr lang="zh-CN" altLang="en-US">
                <a:sym typeface="+mn-ea"/>
              </a:rPr>
              <a:t>，</a:t>
            </a:r>
            <a:r>
              <a:rPr lang="zh-CN" altLang="en-US">
                <a:sym typeface="+mn-ea"/>
              </a:rPr>
              <a:t>不要松散排列</a:t>
            </a:r>
            <a:r>
              <a:rPr lang="zh-CN" altLang="en-US"/>
              <a:t>。最好每个缓存行里要么有数据，要么没数据，避免读取缓存行时浪费一部分空间没用。</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3265805"/>
            <a:ext cx="5181600" cy="14700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结构体的内存布局：</a:t>
            </a:r>
            <a:r>
              <a:rPr lang="en-US" altLang="zh-CN"/>
              <a:t>AOS </a:t>
            </a:r>
            <a:r>
              <a:rPr lang="zh-CN" altLang="en-US"/>
              <a:t>与</a:t>
            </a:r>
            <a:r>
              <a:rPr lang="en-US" altLang="zh-CN"/>
              <a:t> SOA</a:t>
            </a:r>
            <a:endParaRPr lang="en-US" altLang="zh-CN"/>
          </a:p>
        </p:txBody>
      </p:sp>
      <p:sp>
        <p:nvSpPr>
          <p:cNvPr id="3" name="Content Placeholder 2"/>
          <p:cNvSpPr>
            <a:spLocks noGrp="1"/>
          </p:cNvSpPr>
          <p:nvPr>
            <p:ph sz="half" idx="1"/>
          </p:nvPr>
        </p:nvSpPr>
        <p:spPr>
          <a:xfrm>
            <a:off x="362585" y="1825625"/>
            <a:ext cx="6130290" cy="4351655"/>
          </a:xfrm>
        </p:spPr>
        <p:txBody>
          <a:bodyPr>
            <a:normAutofit lnSpcReduction="20000"/>
          </a:bodyPr>
          <a:p>
            <a:r>
              <a:rPr lang="en-US" altLang="zh-CN">
                <a:sym typeface="+mn-ea"/>
              </a:rPr>
              <a:t>AOS</a:t>
            </a:r>
            <a:r>
              <a:rPr lang="zh-CN" altLang="en-US">
                <a:sym typeface="+mn-ea"/>
              </a:rPr>
              <a:t>（</a:t>
            </a:r>
            <a:r>
              <a:rPr lang="en-US" altLang="zh-CN">
                <a:sym typeface="+mn-ea"/>
              </a:rPr>
              <a:t>Array of Struct</a:t>
            </a:r>
            <a:r>
              <a:rPr lang="zh-CN" altLang="en-US">
                <a:sym typeface="+mn-ea"/>
              </a:rPr>
              <a:t>）单个对象的属性紧挨着存</a:t>
            </a:r>
            <a:endParaRPr lang="zh-CN" altLang="en-US">
              <a:sym typeface="+mn-ea"/>
            </a:endParaRPr>
          </a:p>
          <a:p>
            <a:r>
              <a:rPr lang="en-US" altLang="zh-CN">
                <a:sym typeface="+mn-ea"/>
              </a:rPr>
              <a:t>xyzxyzxyzxyz</a:t>
            </a:r>
            <a:endParaRPr lang="zh-CN" altLang="en-US">
              <a:sym typeface="+mn-ea"/>
            </a:endParaRPr>
          </a:p>
          <a:p>
            <a:r>
              <a:rPr lang="en-US" altLang="zh-CN"/>
              <a:t>SOA</a:t>
            </a:r>
            <a:r>
              <a:rPr lang="zh-CN" altLang="en-US"/>
              <a:t>（</a:t>
            </a:r>
            <a:r>
              <a:rPr lang="en-US" altLang="zh-CN"/>
              <a:t>Struct of Array</a:t>
            </a:r>
            <a:r>
              <a:rPr lang="zh-CN" altLang="en-US"/>
              <a:t>）属性分离存储在多个数组</a:t>
            </a:r>
            <a:endParaRPr lang="zh-CN" altLang="en-US"/>
          </a:p>
          <a:p>
            <a:r>
              <a:rPr lang="en-US" altLang="zh-CN"/>
              <a:t>xxxxyyyyzzzz</a:t>
            </a:r>
            <a:endParaRPr lang="en-US" altLang="zh-CN"/>
          </a:p>
          <a:p>
            <a:r>
              <a:rPr lang="en-US" altLang="zh-CN"/>
              <a:t>AOS </a:t>
            </a:r>
            <a:r>
              <a:rPr lang="zh-CN" altLang="en-US"/>
              <a:t>必须对齐到</a:t>
            </a:r>
            <a:r>
              <a:rPr lang="en-US" altLang="zh-CN"/>
              <a:t> 2 </a:t>
            </a:r>
            <a:r>
              <a:rPr lang="zh-CN" altLang="en-US"/>
              <a:t>的幂才高效，</a:t>
            </a:r>
            <a:r>
              <a:rPr lang="en-US" altLang="zh-CN"/>
              <a:t>SOA </a:t>
            </a:r>
            <a:r>
              <a:rPr lang="zh-CN" altLang="en-US"/>
              <a:t>就不需要。</a:t>
            </a:r>
            <a:endParaRPr lang="zh-CN" altLang="en-US"/>
          </a:p>
          <a:p>
            <a:r>
              <a:rPr lang="en-US" altLang="zh-CN"/>
              <a:t>AOS </a:t>
            </a:r>
            <a:r>
              <a:rPr lang="zh-CN" altLang="en-US"/>
              <a:t>符合直觉，不一定要存储在数组这种线性结构，而</a:t>
            </a:r>
            <a:r>
              <a:rPr lang="en-US" altLang="zh-CN"/>
              <a:t> SOA </a:t>
            </a:r>
            <a:r>
              <a:rPr lang="zh-CN" altLang="en-US"/>
              <a:t>可能无法保证多个数组大小一致。</a:t>
            </a:r>
            <a:endParaRPr lang="zh-CN" altLang="en-US"/>
          </a:p>
          <a:p>
            <a:r>
              <a:rPr lang="en-US" altLang="zh-CN"/>
              <a:t>SOA </a:t>
            </a:r>
            <a:r>
              <a:rPr lang="zh-CN" altLang="en-US"/>
              <a:t>不符合直觉，但通常是更高效的！</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623050" y="2066925"/>
            <a:ext cx="5165090" cy="38684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AOS</a:t>
            </a:r>
            <a:r>
              <a:rPr lang="zh-CN" altLang="en-US"/>
              <a:t>和</a:t>
            </a:r>
            <a:r>
              <a:rPr lang="en-US" altLang="zh-CN"/>
              <a:t>SOA</a:t>
            </a:r>
            <a:r>
              <a:rPr lang="zh-CN" altLang="en-US"/>
              <a:t>的对比</a:t>
            </a:r>
            <a:endParaRPr lang="zh-CN" altLang="en-US"/>
          </a:p>
        </p:txBody>
      </p:sp>
      <p:sp>
        <p:nvSpPr>
          <p:cNvPr id="3" name="Content Placeholder 2"/>
          <p:cNvSpPr>
            <a:spLocks noGrp="1"/>
          </p:cNvSpPr>
          <p:nvPr>
            <p:ph sz="half" idx="1"/>
          </p:nvPr>
        </p:nvSpPr>
        <p:spPr>
          <a:xfrm>
            <a:off x="647700" y="1331595"/>
            <a:ext cx="7771130" cy="4351655"/>
          </a:xfrm>
        </p:spPr>
        <p:txBody>
          <a:bodyPr/>
          <a:p>
            <a:r>
              <a:rPr lang="zh-CN" altLang="en-US"/>
              <a:t>因为缓存行大小是</a:t>
            </a:r>
            <a:r>
              <a:rPr lang="en-US" altLang="zh-CN"/>
              <a:t>64</a:t>
            </a:r>
            <a:r>
              <a:rPr lang="zh-CN" altLang="en-US"/>
              <a:t>字节，他是从内存读写的最小单位。</a:t>
            </a:r>
            <a:endParaRPr lang="zh-CN" altLang="en-US"/>
          </a:p>
          <a:p>
            <a:r>
              <a:rPr lang="zh-CN" altLang="en-US"/>
              <a:t>而这里的</a:t>
            </a:r>
            <a:r>
              <a:rPr lang="en-US" altLang="zh-CN"/>
              <a:t>AOS</a:t>
            </a:r>
            <a:r>
              <a:rPr lang="zh-CN" altLang="en-US"/>
              <a:t>，他的</a:t>
            </a:r>
            <a:r>
              <a:rPr lang="en-US" altLang="zh-CN"/>
              <a:t>MyClass</a:t>
            </a:r>
            <a:r>
              <a:rPr lang="zh-CN" altLang="en-US"/>
              <a:t>有三个</a:t>
            </a:r>
            <a:r>
              <a:rPr lang="en-US" altLang="zh-CN"/>
              <a:t>float</a:t>
            </a:r>
            <a:r>
              <a:rPr lang="zh-CN" altLang="en-US"/>
              <a:t>，大小仅为</a:t>
            </a:r>
            <a:r>
              <a:rPr lang="en-US" altLang="zh-CN"/>
              <a:t>12</a:t>
            </a:r>
            <a:r>
              <a:rPr lang="zh-CN" altLang="en-US"/>
              <a:t>字节。</a:t>
            </a:r>
            <a:endParaRPr lang="zh-CN" altLang="en-US"/>
          </a:p>
          <a:p>
            <a:r>
              <a:rPr lang="zh-CN" altLang="en-US"/>
              <a:t>所以当修改</a:t>
            </a:r>
            <a:r>
              <a:rPr lang="en-US" altLang="zh-CN"/>
              <a:t>MyClass</a:t>
            </a:r>
            <a:r>
              <a:rPr lang="zh-CN" altLang="en-US"/>
              <a:t>的</a:t>
            </a:r>
            <a:r>
              <a:rPr lang="en-US" altLang="zh-CN"/>
              <a:t>x</a:t>
            </a:r>
            <a:r>
              <a:rPr lang="zh-CN" altLang="en-US"/>
              <a:t>属性时，必须读取整个</a:t>
            </a:r>
            <a:r>
              <a:rPr lang="en-US" altLang="zh-CN"/>
              <a:t>MyClass</a:t>
            </a:r>
            <a:r>
              <a:rPr lang="zh-CN" altLang="en-US"/>
              <a:t>，仅仅修改其中的</a:t>
            </a:r>
            <a:r>
              <a:rPr lang="en-US" altLang="zh-CN"/>
              <a:t>x</a:t>
            </a:r>
            <a:r>
              <a:rPr lang="zh-CN" altLang="en-US"/>
              <a:t>属性，然后写回。这就浪费了：</a:t>
            </a:r>
            <a:r>
              <a:rPr lang="en-US" altLang="zh-CN"/>
              <a:t>y</a:t>
            </a:r>
            <a:r>
              <a:rPr lang="zh-CN" altLang="en-US">
                <a:sym typeface="+mn-ea"/>
              </a:rPr>
              <a:t>的写、</a:t>
            </a:r>
            <a:r>
              <a:rPr lang="en-US" altLang="zh-CN">
                <a:sym typeface="+mn-ea"/>
              </a:rPr>
              <a:t>z</a:t>
            </a:r>
            <a:r>
              <a:rPr lang="zh-CN" altLang="en-US">
                <a:sym typeface="+mn-ea"/>
              </a:rPr>
              <a:t>的写、</a:t>
            </a:r>
            <a:r>
              <a:rPr lang="en-US" altLang="zh-CN"/>
              <a:t>z</a:t>
            </a:r>
            <a:r>
              <a:rPr lang="zh-CN" altLang="en-US"/>
              <a:t>的读。实际用上的只有：</a:t>
            </a:r>
            <a:r>
              <a:rPr lang="en-US" altLang="zh-CN"/>
              <a:t>x</a:t>
            </a:r>
            <a:r>
              <a:rPr lang="zh-CN" altLang="en-US"/>
              <a:t>的读，</a:t>
            </a:r>
            <a:r>
              <a:rPr lang="en-US" altLang="zh-CN"/>
              <a:t>y</a:t>
            </a:r>
            <a:r>
              <a:rPr lang="zh-CN" altLang="en-US"/>
              <a:t>的读，</a:t>
            </a:r>
            <a:r>
              <a:rPr lang="en-US" altLang="zh-CN"/>
              <a:t>x</a:t>
            </a:r>
            <a:r>
              <a:rPr lang="zh-CN" altLang="en-US"/>
              <a:t>的写。浪费了</a:t>
            </a:r>
            <a:r>
              <a:rPr lang="en-US" altLang="zh-CN"/>
              <a:t>50%</a:t>
            </a:r>
            <a:r>
              <a:rPr lang="zh-CN" altLang="en-US"/>
              <a:t>带宽。</a:t>
            </a:r>
            <a:endParaRPr lang="zh-CN" altLang="en-US"/>
          </a:p>
          <a:p>
            <a:r>
              <a:rPr lang="zh-CN" altLang="en-US"/>
              <a:t>而</a:t>
            </a:r>
            <a:r>
              <a:rPr lang="en-US" altLang="zh-CN"/>
              <a:t>SOA</a:t>
            </a:r>
            <a:r>
              <a:rPr lang="zh-CN" altLang="en-US"/>
              <a:t>把三个属性分开存，每个属性作为独立的数组，稠密存储。这样当用不到</a:t>
            </a:r>
            <a:r>
              <a:rPr lang="en-US" altLang="zh-CN"/>
              <a:t>z</a:t>
            </a:r>
            <a:r>
              <a:rPr lang="zh-CN" altLang="en-US"/>
              <a:t>的时候，</a:t>
            </a:r>
            <a:r>
              <a:rPr lang="en-US" altLang="zh-CN"/>
              <a:t>z</a:t>
            </a:r>
            <a:r>
              <a:rPr lang="zh-CN" altLang="en-US"/>
              <a:t>数组就完全不会被读取，不会占用内存带宽，从而带宽利用率是</a:t>
            </a:r>
            <a:r>
              <a:rPr lang="en-US" altLang="zh-CN"/>
              <a:t>100%</a:t>
            </a:r>
            <a:r>
              <a:rPr lang="zh-CN" altLang="en-US"/>
              <a:t>，因此比</a:t>
            </a:r>
            <a:r>
              <a:rPr lang="en-US" altLang="zh-CN"/>
              <a:t>AOS</a:t>
            </a:r>
            <a:r>
              <a:rPr lang="zh-CN" altLang="en-US"/>
              <a:t>快了</a:t>
            </a:r>
            <a:r>
              <a:rPr lang="en-US" altLang="zh-CN"/>
              <a:t>2</a:t>
            </a:r>
            <a:r>
              <a:rPr lang="zh-CN" altLang="en-US"/>
              <a:t>倍。</a:t>
            </a:r>
            <a:endParaRPr lang="zh-CN" altLang="en-US"/>
          </a:p>
          <a:p>
            <a:endParaRPr lang="zh-CN" altLang="en-US"/>
          </a:p>
        </p:txBody>
      </p:sp>
      <p:pic>
        <p:nvPicPr>
          <p:cNvPr id="9" name="Content Placeholder 8"/>
          <p:cNvPicPr>
            <a:picLocks noChangeAspect="1"/>
          </p:cNvPicPr>
          <p:nvPr>
            <p:ph sz="half" idx="2"/>
          </p:nvPr>
        </p:nvPicPr>
        <p:blipFill>
          <a:blip r:embed="rId1"/>
          <a:stretch>
            <a:fillRect/>
          </a:stretch>
        </p:blipFill>
        <p:spPr>
          <a:xfrm>
            <a:off x="8926195" y="5715"/>
            <a:ext cx="3265805" cy="6852285"/>
          </a:xfrm>
          <a:prstGeom prst="rect">
            <a:avLst/>
          </a:prstGeom>
        </p:spPr>
      </p:pic>
      <p:pic>
        <p:nvPicPr>
          <p:cNvPr id="10" name="Picture 9"/>
          <p:cNvPicPr>
            <a:picLocks noChangeAspect="1"/>
          </p:cNvPicPr>
          <p:nvPr/>
        </p:nvPicPr>
        <p:blipFill>
          <a:blip r:embed="rId2"/>
          <a:stretch>
            <a:fillRect/>
          </a:stretch>
        </p:blipFill>
        <p:spPr>
          <a:xfrm>
            <a:off x="1961515" y="5536565"/>
            <a:ext cx="5629275" cy="11906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AOSOA</a:t>
            </a:r>
            <a:r>
              <a:rPr lang="zh-CN" altLang="en-US"/>
              <a:t>：两者得兼</a:t>
            </a:r>
            <a:endParaRPr lang="zh-CN" altLang="en-US"/>
          </a:p>
        </p:txBody>
      </p:sp>
      <p:sp>
        <p:nvSpPr>
          <p:cNvPr id="3" name="Content Placeholder 2"/>
          <p:cNvSpPr>
            <a:spLocks noGrp="1"/>
          </p:cNvSpPr>
          <p:nvPr>
            <p:ph sz="half" idx="1"/>
          </p:nvPr>
        </p:nvSpPr>
        <p:spPr>
          <a:xfrm>
            <a:off x="647700" y="1332865"/>
            <a:ext cx="5181600" cy="4844415"/>
          </a:xfrm>
        </p:spPr>
        <p:txBody>
          <a:bodyPr/>
          <a:p>
            <a:r>
              <a:rPr lang="zh-CN" altLang="en-US"/>
              <a:t>还有一种办法就是让</a:t>
            </a:r>
            <a:r>
              <a:rPr lang="en-US" altLang="zh-CN"/>
              <a:t> MyClass </a:t>
            </a:r>
            <a:r>
              <a:rPr lang="zh-CN" altLang="en-US"/>
              <a:t>内部是</a:t>
            </a:r>
            <a:r>
              <a:rPr lang="en-US" altLang="zh-CN"/>
              <a:t> SOA</a:t>
            </a:r>
            <a:r>
              <a:rPr lang="zh-CN" altLang="en-US"/>
              <a:t>，而外部仍是一个</a:t>
            </a:r>
            <a:r>
              <a:rPr lang="en-US" altLang="zh-CN"/>
              <a:t> vector&lt;MyClass&gt; </a:t>
            </a:r>
            <a:r>
              <a:rPr lang="zh-CN" altLang="en-US"/>
              <a:t>的</a:t>
            </a:r>
            <a:r>
              <a:rPr lang="en-US" altLang="zh-CN"/>
              <a:t> AOS——</a:t>
            </a:r>
            <a:r>
              <a:rPr lang="zh-CN" altLang="en-US"/>
              <a:t>这种内存布局称为</a:t>
            </a:r>
            <a:r>
              <a:rPr lang="en-US" altLang="zh-CN"/>
              <a:t> AOSOA</a:t>
            </a:r>
            <a:r>
              <a:rPr lang="zh-CN" altLang="en-US"/>
              <a:t>。</a:t>
            </a:r>
            <a:endParaRPr lang="zh-CN" altLang="en-US"/>
          </a:p>
          <a:p>
            <a:r>
              <a:rPr lang="zh-CN" altLang="en-US"/>
              <a:t>缺点是必须保证数量是</a:t>
            </a:r>
            <a:r>
              <a:rPr lang="en-US" altLang="zh-CN"/>
              <a:t> 1024 </a:t>
            </a:r>
            <a:r>
              <a:rPr lang="zh-CN" altLang="en-US"/>
              <a:t>的整数倍，而且因为要两次指标索引，随机访问比较烦。</a:t>
            </a:r>
            <a:endParaRPr lang="zh-CN" altLang="en-US"/>
          </a:p>
          <a:p>
            <a:r>
              <a:rPr lang="zh-CN" altLang="en-US"/>
              <a:t>这里的</a:t>
            </a:r>
            <a:r>
              <a:rPr lang="en-US" altLang="zh-CN"/>
              <a:t> 1024 </a:t>
            </a:r>
            <a:r>
              <a:rPr lang="zh-CN" altLang="en-US"/>
              <a:t>并非随意选取，而是要让每个属性</a:t>
            </a:r>
            <a:r>
              <a:rPr lang="en-US" altLang="zh-CN"/>
              <a:t> SOA </a:t>
            </a:r>
            <a:r>
              <a:rPr lang="zh-CN" altLang="en-US"/>
              <a:t>数组的大小为一个页（</a:t>
            </a:r>
            <a:r>
              <a:rPr lang="en-US" altLang="zh-CN"/>
              <a:t>4KB</a:t>
            </a:r>
            <a:r>
              <a:rPr lang="zh-CN" altLang="en-US"/>
              <a:t>）才能最高效，原因稍后会说明。</a:t>
            </a:r>
            <a:endParaRPr lang="en-US" altLang="zh-CN"/>
          </a:p>
        </p:txBody>
      </p:sp>
      <p:pic>
        <p:nvPicPr>
          <p:cNvPr id="11" name="Content Placeholder 10"/>
          <p:cNvPicPr>
            <a:picLocks noChangeAspect="1"/>
          </p:cNvPicPr>
          <p:nvPr>
            <p:ph sz="half" idx="2"/>
          </p:nvPr>
        </p:nvPicPr>
        <p:blipFill>
          <a:blip r:embed="rId1"/>
          <a:stretch>
            <a:fillRect/>
          </a:stretch>
        </p:blipFill>
        <p:spPr>
          <a:xfrm>
            <a:off x="6145530" y="1825625"/>
            <a:ext cx="4853305" cy="4351655"/>
          </a:xfrm>
          <a:prstGeom prst="rect">
            <a:avLst/>
          </a:prstGeom>
        </p:spPr>
      </p:pic>
      <p:pic>
        <p:nvPicPr>
          <p:cNvPr id="12" name="Picture 11"/>
          <p:cNvPicPr>
            <a:picLocks noChangeAspect="1"/>
          </p:cNvPicPr>
          <p:nvPr/>
        </p:nvPicPr>
        <p:blipFill>
          <a:blip r:embed="rId2"/>
          <a:stretch>
            <a:fillRect/>
          </a:stretch>
        </p:blipFill>
        <p:spPr>
          <a:xfrm>
            <a:off x="374650" y="5320665"/>
            <a:ext cx="5600700" cy="13811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顺序访问与随机访问</a:t>
            </a:r>
            <a:endParaRPr lang="zh-CN" altLang="en-US"/>
          </a:p>
        </p:txBody>
      </p:sp>
      <p:sp>
        <p:nvSpPr>
          <p:cNvPr id="3" name="Content Placeholder 2"/>
          <p:cNvSpPr>
            <a:spLocks noGrp="1"/>
          </p:cNvSpPr>
          <p:nvPr>
            <p:ph sz="half" idx="1"/>
          </p:nvPr>
        </p:nvSpPr>
        <p:spPr>
          <a:xfrm>
            <a:off x="647700" y="1359535"/>
            <a:ext cx="7480935" cy="4817745"/>
          </a:xfrm>
        </p:spPr>
        <p:txBody>
          <a:bodyPr>
            <a:normAutofit lnSpcReduction="20000"/>
          </a:bodyPr>
          <a:p>
            <a:r>
              <a:rPr lang="zh-CN" altLang="en-US"/>
              <a:t>随机访问的效率比顺序访问低的多。</a:t>
            </a:r>
            <a:endParaRPr lang="zh-CN" altLang="en-US"/>
          </a:p>
          <a:p>
            <a:r>
              <a:rPr lang="zh-CN" altLang="en-US"/>
              <a:t>其中一个原因当然是：随机访问只会访问到其中一个</a:t>
            </a:r>
            <a:r>
              <a:rPr lang="en-US" altLang="zh-CN"/>
              <a:t>float</a:t>
            </a:r>
            <a:r>
              <a:rPr lang="zh-CN" altLang="en-US"/>
              <a:t>，而这导致他附近的</a:t>
            </a:r>
            <a:r>
              <a:rPr lang="en-US" altLang="zh-CN"/>
              <a:t>64</a:t>
            </a:r>
            <a:r>
              <a:rPr lang="zh-CN" altLang="en-US"/>
              <a:t>字节都被读取到缓存了，但实际只用到了其中</a:t>
            </a:r>
            <a:r>
              <a:rPr lang="en-US" altLang="zh-CN"/>
              <a:t>4</a:t>
            </a:r>
            <a:r>
              <a:rPr lang="zh-CN" altLang="en-US"/>
              <a:t>字节，之后又没用到剩下的</a:t>
            </a:r>
            <a:r>
              <a:rPr lang="en-US" altLang="zh-CN"/>
              <a:t>60</a:t>
            </a:r>
            <a:r>
              <a:rPr lang="zh-CN" altLang="en-US"/>
              <a:t>字节，导致浪费了</a:t>
            </a:r>
            <a:r>
              <a:rPr lang="en-US" altLang="zh-CN"/>
              <a:t>94%</a:t>
            </a:r>
            <a:r>
              <a:rPr lang="zh-CN" altLang="en-US"/>
              <a:t>的带宽。</a:t>
            </a:r>
            <a:endParaRPr lang="zh-CN" altLang="en-US"/>
          </a:p>
          <a:p>
            <a:endParaRPr lang="zh-CN" altLang="en-US">
              <a:sym typeface="+mn-ea"/>
            </a:endParaRPr>
          </a:p>
          <a:p>
            <a:endParaRPr lang="zh-CN" altLang="en-US">
              <a:sym typeface="+mn-ea"/>
            </a:endParaRPr>
          </a:p>
          <a:p>
            <a:endParaRPr lang="zh-CN" altLang="en-US">
              <a:sym typeface="+mn-ea"/>
            </a:endParaRPr>
          </a:p>
          <a:p>
            <a:r>
              <a:rPr lang="zh-CN" altLang="en-US">
                <a:sym typeface="+mn-ea"/>
              </a:rPr>
              <a:t>虽说连续、顺序访问是最理想的，然而在使用哈希表等数据结构中，不可避免的会通过哈希函数得到随机的地址来访问，且</a:t>
            </a:r>
            <a:r>
              <a:rPr lang="en-US" altLang="zh-CN">
                <a:sym typeface="+mn-ea"/>
              </a:rPr>
              <a:t>Value</a:t>
            </a:r>
            <a:r>
              <a:rPr lang="zh-CN" altLang="en-US">
                <a:sym typeface="+mn-ea"/>
              </a:rPr>
              <a:t>类型可能小于</a:t>
            </a:r>
            <a:r>
              <a:rPr lang="en-US" altLang="zh-CN">
                <a:sym typeface="+mn-ea"/>
              </a:rPr>
              <a:t>64</a:t>
            </a:r>
            <a:r>
              <a:rPr lang="zh-CN" altLang="en-US">
                <a:sym typeface="+mn-ea"/>
              </a:rPr>
              <a:t>字节，浪费部分带宽。怎么办？</a:t>
            </a:r>
            <a:endParaRPr lang="zh-CN" altLang="en-US"/>
          </a:p>
          <a:p>
            <a:endParaRPr lang="en-US" altLang="zh-CN">
              <a:sym typeface="+mn-ea"/>
            </a:endParaRPr>
          </a:p>
        </p:txBody>
      </p:sp>
      <p:pic>
        <p:nvPicPr>
          <p:cNvPr id="5" name="Content Placeholder 4"/>
          <p:cNvPicPr>
            <a:picLocks noChangeAspect="1"/>
          </p:cNvPicPr>
          <p:nvPr>
            <p:ph sz="half" idx="2"/>
          </p:nvPr>
        </p:nvPicPr>
        <p:blipFill>
          <a:blip r:embed="rId1"/>
          <a:stretch>
            <a:fillRect/>
          </a:stretch>
        </p:blipFill>
        <p:spPr>
          <a:xfrm>
            <a:off x="8404225" y="5715"/>
            <a:ext cx="3787775" cy="6852285"/>
          </a:xfrm>
          <a:prstGeom prst="rect">
            <a:avLst/>
          </a:prstGeom>
        </p:spPr>
      </p:pic>
      <p:pic>
        <p:nvPicPr>
          <p:cNvPr id="6" name="Picture 5"/>
          <p:cNvPicPr>
            <a:picLocks noChangeAspect="1"/>
          </p:cNvPicPr>
          <p:nvPr/>
        </p:nvPicPr>
        <p:blipFill>
          <a:blip r:embed="rId2"/>
          <a:stretch>
            <a:fillRect/>
          </a:stretch>
        </p:blipFill>
        <p:spPr>
          <a:xfrm>
            <a:off x="1867535" y="3311525"/>
            <a:ext cx="4910455" cy="107886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a:t>
            </a:r>
            <a:r>
              <a:rPr lang="en-US" altLang="zh-CN"/>
              <a:t>64</a:t>
            </a:r>
            <a:r>
              <a:rPr lang="zh-CN" altLang="en-US"/>
              <a:t>字节分块地</a:t>
            </a:r>
            <a:r>
              <a:rPr lang="zh-CN" altLang="en-US">
                <a:sym typeface="+mn-ea"/>
              </a:rPr>
              <a:t>随机访问</a:t>
            </a:r>
            <a:endParaRPr lang="zh-CN" altLang="en-US"/>
          </a:p>
        </p:txBody>
      </p:sp>
      <p:sp>
        <p:nvSpPr>
          <p:cNvPr id="3" name="Content Placeholder 2"/>
          <p:cNvSpPr>
            <a:spLocks noGrp="1"/>
          </p:cNvSpPr>
          <p:nvPr>
            <p:ph sz="half" idx="1"/>
          </p:nvPr>
        </p:nvSpPr>
        <p:spPr>
          <a:xfrm>
            <a:off x="415925" y="1825625"/>
            <a:ext cx="5787390" cy="4351655"/>
          </a:xfrm>
        </p:spPr>
        <p:txBody>
          <a:bodyPr/>
          <a:p>
            <a:r>
              <a:rPr lang="zh-CN" altLang="en-US">
                <a:sym typeface="+mn-ea"/>
              </a:rPr>
              <a:t>解决方法就是，把数据按</a:t>
            </a:r>
            <a:r>
              <a:rPr lang="en-US" altLang="zh-CN">
                <a:sym typeface="+mn-ea"/>
              </a:rPr>
              <a:t>64</a:t>
            </a:r>
            <a:r>
              <a:rPr lang="zh-CN" altLang="en-US">
                <a:sym typeface="+mn-ea"/>
              </a:rPr>
              <a:t>字节大小分块。随机访问时，只随机块的位置，而块的内部仍然按顺序访问。</a:t>
            </a:r>
            <a:endParaRPr lang="zh-CN" altLang="en-US"/>
          </a:p>
          <a:p>
            <a:endParaRPr lang="zh-CN" altLang="en-US"/>
          </a:p>
          <a:p>
            <a:endParaRPr lang="zh-CN" altLang="en-US"/>
          </a:p>
          <a:p>
            <a:endParaRPr lang="zh-CN" altLang="en-US"/>
          </a:p>
          <a:p>
            <a:r>
              <a:rPr lang="zh-CN" altLang="en-US">
                <a:sym typeface="+mn-ea"/>
              </a:rPr>
              <a:t>可以看到</a:t>
            </a:r>
            <a:r>
              <a:rPr lang="en-US" altLang="zh-CN">
                <a:sym typeface="+mn-ea"/>
              </a:rPr>
              <a:t>64</a:t>
            </a:r>
            <a:r>
              <a:rPr lang="zh-CN" altLang="en-US">
                <a:sym typeface="+mn-ea"/>
              </a:rPr>
              <a:t>字节分块的效果拔群，但还是比顺序访问慢一些，为什么？明明没有浪费带宽了？</a:t>
            </a:r>
            <a:endParaRPr lang="zh-CN" altLang="en-US"/>
          </a:p>
        </p:txBody>
      </p:sp>
      <p:pic>
        <p:nvPicPr>
          <p:cNvPr id="5" name="Content Placeholder 4"/>
          <p:cNvPicPr>
            <a:picLocks noChangeAspect="1"/>
          </p:cNvPicPr>
          <p:nvPr>
            <p:ph sz="half" idx="2"/>
          </p:nvPr>
        </p:nvPicPr>
        <p:blipFill>
          <a:blip r:embed="rId1"/>
          <a:stretch>
            <a:fillRect/>
          </a:stretch>
        </p:blipFill>
        <p:spPr>
          <a:xfrm>
            <a:off x="6429375" y="1001395"/>
            <a:ext cx="5762625" cy="5856605"/>
          </a:xfrm>
          <a:prstGeom prst="rect">
            <a:avLst/>
          </a:prstGeom>
        </p:spPr>
      </p:pic>
      <p:pic>
        <p:nvPicPr>
          <p:cNvPr id="6" name="Picture 5"/>
          <p:cNvPicPr>
            <a:picLocks noChangeAspect="1"/>
          </p:cNvPicPr>
          <p:nvPr/>
        </p:nvPicPr>
        <p:blipFill>
          <a:blip r:embed="rId2"/>
          <a:stretch>
            <a:fillRect/>
          </a:stretch>
        </p:blipFill>
        <p:spPr>
          <a:xfrm>
            <a:off x="467360" y="3500755"/>
            <a:ext cx="5666740" cy="136207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缓存行预取技术：吃着一碗饭的同时，先喊妈妈烧下一碗饭</a:t>
            </a:r>
            <a:endParaRPr lang="zh-CN" altLang="en-US"/>
          </a:p>
        </p:txBody>
      </p:sp>
      <p:sp>
        <p:nvSpPr>
          <p:cNvPr id="3" name="Content Placeholder 2"/>
          <p:cNvSpPr>
            <a:spLocks noGrp="1"/>
          </p:cNvSpPr>
          <p:nvPr>
            <p:ph sz="half" idx="1"/>
          </p:nvPr>
        </p:nvSpPr>
        <p:spPr>
          <a:xfrm>
            <a:off x="485775" y="1316990"/>
            <a:ext cx="7638415" cy="4817745"/>
          </a:xfrm>
        </p:spPr>
        <p:txBody>
          <a:bodyPr>
            <a:normAutofit lnSpcReduction="20000"/>
          </a:bodyPr>
          <a:p>
            <a:r>
              <a:rPr lang="zh-CN" altLang="en-US">
                <a:sym typeface="+mn-ea"/>
              </a:rPr>
              <a:t>其实，当程序顺序访问</a:t>
            </a:r>
            <a:r>
              <a:rPr lang="en-US" altLang="zh-CN">
                <a:sym typeface="+mn-ea"/>
              </a:rPr>
              <a:t> a[0], a[1] </a:t>
            </a:r>
            <a:r>
              <a:rPr lang="zh-CN" altLang="en-US">
                <a:sym typeface="+mn-ea"/>
              </a:rPr>
              <a:t>时，</a:t>
            </a:r>
            <a:r>
              <a:rPr lang="en-US" altLang="zh-CN">
                <a:sym typeface="+mn-ea"/>
              </a:rPr>
              <a:t>CPU</a:t>
            </a:r>
            <a:r>
              <a:rPr lang="zh-CN" altLang="en-US">
                <a:sym typeface="+mn-ea"/>
              </a:rPr>
              <a:t>会智能地预测到你接下来可能会读取</a:t>
            </a:r>
            <a:r>
              <a:rPr lang="en-US" altLang="zh-CN">
                <a:sym typeface="+mn-ea"/>
              </a:rPr>
              <a:t> a[2]</a:t>
            </a:r>
            <a:r>
              <a:rPr lang="zh-CN" altLang="en-US">
                <a:sym typeface="+mn-ea"/>
              </a:rPr>
              <a:t>，于是会</a:t>
            </a:r>
            <a:r>
              <a:rPr lang="zh-CN" altLang="en-US" b="1">
                <a:sym typeface="+mn-ea"/>
              </a:rPr>
              <a:t>提前给缓存发送一个读取指令</a:t>
            </a:r>
            <a:r>
              <a:rPr lang="zh-CN" altLang="en-US">
                <a:sym typeface="+mn-ea"/>
              </a:rPr>
              <a:t>，让他读取</a:t>
            </a:r>
            <a:r>
              <a:rPr lang="en-US" altLang="zh-CN">
                <a:sym typeface="+mn-ea"/>
              </a:rPr>
              <a:t> a[2]</a:t>
            </a:r>
            <a:r>
              <a:rPr lang="zh-CN" altLang="en-US">
                <a:sym typeface="+mn-ea"/>
              </a:rPr>
              <a:t>、</a:t>
            </a:r>
            <a:r>
              <a:rPr lang="en-US" altLang="zh-CN">
                <a:sym typeface="+mn-ea"/>
              </a:rPr>
              <a:t>a[3]</a:t>
            </a:r>
            <a:r>
              <a:rPr lang="zh-CN" altLang="en-US">
                <a:sym typeface="+mn-ea"/>
              </a:rPr>
              <a:t>。缓存在后台默默读取数据的同时，</a:t>
            </a:r>
            <a:r>
              <a:rPr lang="en-US" altLang="zh-CN">
                <a:sym typeface="+mn-ea"/>
              </a:rPr>
              <a:t>CPU</a:t>
            </a:r>
            <a:r>
              <a:rPr lang="zh-CN" altLang="en-US">
                <a:sym typeface="+mn-ea"/>
              </a:rPr>
              <a:t>自己在继续处理</a:t>
            </a:r>
            <a:r>
              <a:rPr lang="en-US" altLang="zh-CN">
                <a:sym typeface="+mn-ea"/>
              </a:rPr>
              <a:t> a[0] </a:t>
            </a:r>
            <a:r>
              <a:rPr lang="zh-CN" altLang="en-US">
                <a:sym typeface="+mn-ea"/>
              </a:rPr>
              <a:t>的数据。这样等</a:t>
            </a:r>
            <a:r>
              <a:rPr lang="en-US" altLang="zh-CN">
                <a:sym typeface="+mn-ea"/>
              </a:rPr>
              <a:t> a[0], a[1] </a:t>
            </a:r>
            <a:r>
              <a:rPr lang="zh-CN" altLang="en-US">
                <a:sym typeface="+mn-ea"/>
              </a:rPr>
              <a:t>处理完以后，缓存也刚好读取完</a:t>
            </a:r>
            <a:r>
              <a:rPr lang="en-US" altLang="zh-CN">
                <a:sym typeface="+mn-ea"/>
              </a:rPr>
              <a:t> a[2] </a:t>
            </a:r>
            <a:r>
              <a:rPr lang="zh-CN" altLang="en-US">
                <a:sym typeface="+mn-ea"/>
              </a:rPr>
              <a:t>了，从而</a:t>
            </a:r>
            <a:r>
              <a:rPr lang="en-US" altLang="zh-CN">
                <a:sym typeface="+mn-ea"/>
              </a:rPr>
              <a:t>CPU</a:t>
            </a:r>
            <a:r>
              <a:rPr lang="zh-CN" altLang="en-US">
                <a:sym typeface="+mn-ea"/>
              </a:rPr>
              <a:t>不用等待，就可以直接开始处理</a:t>
            </a:r>
            <a:r>
              <a:rPr lang="en-US" altLang="zh-CN">
                <a:sym typeface="+mn-ea"/>
              </a:rPr>
              <a:t> a[2]</a:t>
            </a:r>
            <a:r>
              <a:rPr lang="zh-CN" altLang="en-US">
                <a:sym typeface="+mn-ea"/>
              </a:rPr>
              <a:t>，避免等待数据的时候</a:t>
            </a:r>
            <a:r>
              <a:rPr lang="en-US" altLang="zh-CN">
                <a:sym typeface="+mn-ea"/>
              </a:rPr>
              <a:t>CPU</a:t>
            </a:r>
            <a:r>
              <a:rPr lang="zh-CN" altLang="en-US">
                <a:sym typeface="+mn-ea"/>
              </a:rPr>
              <a:t>空转浪费时间。</a:t>
            </a:r>
            <a:endParaRPr lang="zh-CN" altLang="en-US">
              <a:sym typeface="+mn-ea"/>
            </a:endParaRPr>
          </a:p>
          <a:p>
            <a:r>
              <a:rPr lang="zh-CN" altLang="en-US">
                <a:sym typeface="+mn-ea"/>
              </a:rPr>
              <a:t>这种策略</a:t>
            </a:r>
            <a:r>
              <a:rPr lang="zh-CN" altLang="en-US">
                <a:sym typeface="+mn-ea"/>
              </a:rPr>
              <a:t>称之为预取（</a:t>
            </a:r>
            <a:r>
              <a:rPr lang="en-US" altLang="zh-CN">
                <a:sym typeface="+mn-ea"/>
              </a:rPr>
              <a:t>prefetch</a:t>
            </a:r>
            <a:r>
              <a:rPr lang="zh-CN" altLang="en-US">
                <a:sym typeface="+mn-ea"/>
              </a:rPr>
              <a:t>），由硬件自动识别你程序的访存规律，决定要预取的地址。一般来说只有线性的地址访问规律（包括顺序、逆序；连续、跨步）能被识别出来，而</a:t>
            </a:r>
            <a:r>
              <a:rPr lang="zh-CN" altLang="en-US" b="1">
                <a:sym typeface="+mn-ea"/>
              </a:rPr>
              <a:t>如果你的访存是随机的，那就没办法预测</a:t>
            </a:r>
            <a:r>
              <a:rPr lang="zh-CN" altLang="en-US">
                <a:sym typeface="+mn-ea"/>
              </a:rPr>
              <a:t>。遇到这种突如其来的访存时，</a:t>
            </a:r>
            <a:r>
              <a:rPr lang="en-US" altLang="zh-CN">
                <a:sym typeface="+mn-ea"/>
              </a:rPr>
              <a:t>CPU</a:t>
            </a:r>
            <a:r>
              <a:rPr lang="zh-CN" altLang="en-US">
                <a:sym typeface="+mn-ea"/>
              </a:rPr>
              <a:t>不得不空转等待数据的抵达才能继续工作，浪费了时间。</a:t>
            </a:r>
            <a:endParaRPr lang="zh-CN" altLang="en-US">
              <a:sym typeface="+mn-ea"/>
            </a:endParaRPr>
          </a:p>
        </p:txBody>
      </p:sp>
      <p:sp>
        <p:nvSpPr>
          <p:cNvPr id="4" name="Content Placeholder 3"/>
          <p:cNvSpPr/>
          <p:nvPr>
            <p:ph sz="half" idx="2"/>
          </p:nvPr>
        </p:nvSpPr>
        <p:spPr>
          <a:xfrm>
            <a:off x="8451215" y="1825625"/>
            <a:ext cx="2712085" cy="4351655"/>
          </a:xfrm>
        </p:spPr>
        <p:txBody>
          <a:bodyPr/>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sym typeface="+mn-ea"/>
              </a:rPr>
              <a:t>针对不同数据量大小的带宽测试（源码）</a:t>
            </a:r>
            <a:endParaRPr lang="en-US"/>
          </a:p>
        </p:txBody>
      </p:sp>
      <p:sp>
        <p:nvSpPr>
          <p:cNvPr id="4" name="Content Placeholder 3"/>
          <p:cNvSpPr>
            <a:spLocks noGrp="1"/>
          </p:cNvSpPr>
          <p:nvPr>
            <p:ph sz="half" idx="1"/>
          </p:nvPr>
        </p:nvSpPr>
        <p:spPr/>
        <p:txBody>
          <a:bodyPr/>
          <a:p>
            <a:r>
              <a:rPr lang="en-US"/>
              <a:t>https://github.com/google/benchmark/blob/main/docs/tools.md</a:t>
            </a:r>
            <a:endParaRPr lang="en-US"/>
          </a:p>
        </p:txBody>
      </p:sp>
      <p:pic>
        <p:nvPicPr>
          <p:cNvPr id="7" name="Content Placeholder 4"/>
          <p:cNvPicPr>
            <a:picLocks noChangeAspect="1"/>
          </p:cNvPicPr>
          <p:nvPr>
            <p:ph sz="half" idx="2"/>
          </p:nvPr>
        </p:nvPicPr>
        <p:blipFill>
          <a:blip r:embed="rId1"/>
          <a:stretch>
            <a:fillRect/>
          </a:stretch>
        </p:blipFill>
        <p:spPr>
          <a:xfrm>
            <a:off x="6651625" y="1825625"/>
            <a:ext cx="3840480" cy="435165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解决：按更大的分块（</a:t>
            </a:r>
            <a:r>
              <a:rPr lang="en-US" altLang="zh-CN"/>
              <a:t>4096</a:t>
            </a:r>
            <a:r>
              <a:rPr lang="zh-CN" altLang="en-US"/>
              <a:t>字节</a:t>
            </a:r>
            <a:r>
              <a:rPr lang="zh-CN" altLang="en-US">
                <a:sym typeface="+mn-ea"/>
              </a:rPr>
              <a:t>）</a:t>
            </a:r>
            <a:r>
              <a:rPr lang="zh-CN" altLang="en-US"/>
              <a:t>随机访问</a:t>
            </a:r>
            <a:endParaRPr lang="zh-CN" altLang="en-US"/>
          </a:p>
        </p:txBody>
      </p:sp>
      <p:sp>
        <p:nvSpPr>
          <p:cNvPr id="3" name="Content Placeholder 2"/>
          <p:cNvSpPr>
            <a:spLocks noGrp="1"/>
          </p:cNvSpPr>
          <p:nvPr>
            <p:ph sz="half" idx="1"/>
          </p:nvPr>
        </p:nvSpPr>
        <p:spPr>
          <a:xfrm>
            <a:off x="647700" y="1825625"/>
            <a:ext cx="5977255" cy="4351655"/>
          </a:xfrm>
        </p:spPr>
        <p:txBody>
          <a:bodyPr/>
          <a:p>
            <a:r>
              <a:rPr lang="zh-CN" altLang="en-US"/>
              <a:t>解决方案就是，把分块的大小调的更大一些，比如</a:t>
            </a:r>
            <a:r>
              <a:rPr lang="en-US" altLang="zh-CN"/>
              <a:t> 4KB </a:t>
            </a:r>
            <a:r>
              <a:rPr lang="zh-CN" altLang="en-US"/>
              <a:t>那么大，即</a:t>
            </a:r>
            <a:r>
              <a:rPr lang="en-US" altLang="zh-CN"/>
              <a:t>64</a:t>
            </a:r>
            <a:r>
              <a:rPr lang="zh-CN" altLang="en-US"/>
              <a:t>个缓存行，而不是一个。</a:t>
            </a:r>
            <a:endParaRPr lang="zh-CN" altLang="en-US"/>
          </a:p>
          <a:p>
            <a:r>
              <a:rPr lang="zh-CN" altLang="en-US"/>
              <a:t>这样一次随机访问之后会伴随着</a:t>
            </a:r>
            <a:r>
              <a:rPr lang="en-US" altLang="zh-CN"/>
              <a:t>64</a:t>
            </a:r>
            <a:r>
              <a:rPr lang="zh-CN" altLang="en-US"/>
              <a:t>次顺序访问，能被</a:t>
            </a:r>
            <a:r>
              <a:rPr lang="en-US" altLang="zh-CN"/>
              <a:t>CPU</a:t>
            </a:r>
            <a:r>
              <a:rPr lang="zh-CN" altLang="en-US"/>
              <a:t>检测到，从而启动缓存行预取，避免了等待数据抵达前</a:t>
            </a:r>
            <a:r>
              <a:rPr lang="zh-CN" altLang="en-US">
                <a:sym typeface="+mn-ea"/>
              </a:rPr>
              <a:t>空转浪费时间</a:t>
            </a:r>
            <a:r>
              <a:rPr lang="zh-CN" altLang="en-US"/>
              <a:t>。</a:t>
            </a:r>
            <a:endParaRPr lang="zh-CN" altLang="en-US">
              <a:sym typeface="+mn-ea"/>
            </a:endParaRPr>
          </a:p>
        </p:txBody>
      </p:sp>
      <p:pic>
        <p:nvPicPr>
          <p:cNvPr id="5" name="Picture 4"/>
          <p:cNvPicPr>
            <a:picLocks noChangeAspect="1"/>
          </p:cNvPicPr>
          <p:nvPr/>
        </p:nvPicPr>
        <p:blipFill>
          <a:blip r:embed="rId1"/>
          <a:stretch>
            <a:fillRect/>
          </a:stretch>
        </p:blipFill>
        <p:spPr>
          <a:xfrm>
            <a:off x="897255" y="4767580"/>
            <a:ext cx="5478780" cy="1325880"/>
          </a:xfrm>
          <a:prstGeom prst="rect">
            <a:avLst/>
          </a:prstGeom>
        </p:spPr>
      </p:pic>
      <p:pic>
        <p:nvPicPr>
          <p:cNvPr id="6" name="Content Placeholder 5"/>
          <p:cNvPicPr>
            <a:picLocks noChangeAspect="1"/>
          </p:cNvPicPr>
          <p:nvPr>
            <p:ph sz="half" idx="2"/>
          </p:nvPr>
        </p:nvPicPr>
        <p:blipFill>
          <a:blip r:embed="rId2"/>
          <a:stretch>
            <a:fillRect/>
          </a:stretch>
        </p:blipFill>
        <p:spPr>
          <a:xfrm>
            <a:off x="6807200" y="1153795"/>
            <a:ext cx="5384800" cy="570420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页对齐的重要性</a:t>
            </a:r>
            <a:endParaRPr lang="zh-CN" altLang="en-US"/>
          </a:p>
        </p:txBody>
      </p:sp>
      <p:sp>
        <p:nvSpPr>
          <p:cNvPr id="3" name="Content Placeholder 2"/>
          <p:cNvSpPr>
            <a:spLocks noGrp="1"/>
          </p:cNvSpPr>
          <p:nvPr>
            <p:ph sz="half" idx="1"/>
          </p:nvPr>
        </p:nvSpPr>
        <p:spPr>
          <a:xfrm>
            <a:off x="549275" y="1268730"/>
            <a:ext cx="6056630" cy="4591050"/>
          </a:xfrm>
        </p:spPr>
        <p:txBody>
          <a:bodyPr>
            <a:normAutofit fontScale="90000"/>
          </a:bodyPr>
          <a:p>
            <a:r>
              <a:rPr lang="zh-CN" altLang="en-US">
                <a:sym typeface="+mn-ea"/>
              </a:rPr>
              <a:t>为什么是</a:t>
            </a:r>
            <a:r>
              <a:rPr lang="en-US" altLang="zh-CN">
                <a:sym typeface="+mn-ea"/>
              </a:rPr>
              <a:t> 4KB</a:t>
            </a:r>
            <a:r>
              <a:rPr lang="zh-CN" altLang="en-US">
                <a:sym typeface="+mn-ea"/>
              </a:rPr>
              <a:t>？原来现在操作系统管理内存是用分页（</a:t>
            </a:r>
            <a:r>
              <a:rPr lang="en-US" altLang="zh-CN">
                <a:sym typeface="+mn-ea"/>
              </a:rPr>
              <a:t>page</a:t>
            </a:r>
            <a:r>
              <a:rPr lang="zh-CN" altLang="en-US">
                <a:sym typeface="+mn-ea"/>
              </a:rPr>
              <a:t>），程序的内存是一页一页贴在地址空间中的，有些地方可能不可访问，或者还没有分配，则把这个页设为不可用状态，访问他就会出错，进入内核模式。</a:t>
            </a:r>
            <a:endParaRPr lang="zh-CN" altLang="en-US">
              <a:sym typeface="+mn-ea"/>
            </a:endParaRPr>
          </a:p>
          <a:p>
            <a:r>
              <a:rPr lang="zh-CN" altLang="en-US">
                <a:sym typeface="+mn-ea"/>
              </a:rPr>
              <a:t>因此硬件</a:t>
            </a:r>
            <a:r>
              <a:rPr lang="zh-CN" altLang="en-US">
                <a:sym typeface="+mn-ea"/>
              </a:rPr>
              <a:t>出于安全，</a:t>
            </a:r>
            <a:r>
              <a:rPr lang="zh-CN" altLang="en-US">
                <a:sym typeface="+mn-ea"/>
              </a:rPr>
              <a:t>预取不能跨越页边界，否则可能会触发不必要的</a:t>
            </a:r>
            <a:r>
              <a:rPr lang="en-US" altLang="zh-CN">
                <a:sym typeface="+mn-ea"/>
              </a:rPr>
              <a:t> page fault</a:t>
            </a:r>
            <a:r>
              <a:rPr lang="zh-CN" altLang="en-US">
                <a:sym typeface="+mn-ea"/>
              </a:rPr>
              <a:t>。所以我们选用页的大小，因为本来就不能跨页顺序</a:t>
            </a:r>
            <a:r>
              <a:rPr lang="zh-CN" altLang="en-US">
                <a:sym typeface="+mn-ea"/>
              </a:rPr>
              <a:t>预取，所以被我们切断掉也无所谓。</a:t>
            </a:r>
            <a:endParaRPr lang="zh-CN" altLang="en-US">
              <a:sym typeface="+mn-ea"/>
            </a:endParaRPr>
          </a:p>
          <a:p>
            <a:r>
              <a:rPr lang="zh-CN" altLang="en-US"/>
              <a:t>另外，我们可以用</a:t>
            </a:r>
            <a:r>
              <a:rPr lang="en-US" altLang="zh-CN"/>
              <a:t> _mm_alloc </a:t>
            </a:r>
            <a:r>
              <a:rPr lang="zh-CN" altLang="en-US"/>
              <a:t>申请起始地址</a:t>
            </a:r>
            <a:r>
              <a:rPr lang="zh-CN" altLang="en-US" b="1"/>
              <a:t>对齐到页边界</a:t>
            </a:r>
            <a:r>
              <a:rPr lang="zh-CN" altLang="en-US"/>
              <a:t>的一段内存，真正做到每个块内部不出现跨页现象。</a:t>
            </a:r>
            <a:endParaRPr lang="zh-CN" altLang="en-US"/>
          </a:p>
        </p:txBody>
      </p:sp>
      <p:pic>
        <p:nvPicPr>
          <p:cNvPr id="6" name="Picture 5"/>
          <p:cNvPicPr>
            <a:picLocks noChangeAspect="1"/>
          </p:cNvPicPr>
          <p:nvPr/>
        </p:nvPicPr>
        <p:blipFill>
          <a:blip r:embed="rId1"/>
          <a:stretch>
            <a:fillRect/>
          </a:stretch>
        </p:blipFill>
        <p:spPr>
          <a:xfrm>
            <a:off x="1007110" y="5386705"/>
            <a:ext cx="5140960" cy="1259840"/>
          </a:xfrm>
          <a:prstGeom prst="rect">
            <a:avLst/>
          </a:prstGeom>
        </p:spPr>
      </p:pic>
      <p:pic>
        <p:nvPicPr>
          <p:cNvPr id="8" name="Content Placeholder 7"/>
          <p:cNvPicPr>
            <a:picLocks noChangeAspect="1"/>
          </p:cNvPicPr>
          <p:nvPr>
            <p:ph sz="half" idx="2"/>
          </p:nvPr>
        </p:nvPicPr>
        <p:blipFill>
          <a:blip r:embed="rId2"/>
          <a:stretch>
            <a:fillRect/>
          </a:stretch>
        </p:blipFill>
        <p:spPr>
          <a:xfrm>
            <a:off x="6759575" y="640715"/>
            <a:ext cx="5190490" cy="584708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手动预取：</a:t>
            </a:r>
            <a:r>
              <a:rPr lang="en-US" altLang="zh-CN"/>
              <a:t>_mm_prefetch</a:t>
            </a:r>
            <a:endParaRPr lang="en-US" altLang="zh-CN"/>
          </a:p>
        </p:txBody>
      </p:sp>
      <p:sp>
        <p:nvSpPr>
          <p:cNvPr id="3" name="Content Placeholder 2"/>
          <p:cNvSpPr>
            <a:spLocks noGrp="1"/>
          </p:cNvSpPr>
          <p:nvPr>
            <p:ph sz="half" idx="1"/>
          </p:nvPr>
        </p:nvSpPr>
        <p:spPr>
          <a:xfrm>
            <a:off x="288290" y="1825625"/>
            <a:ext cx="6104890" cy="4351655"/>
          </a:xfrm>
        </p:spPr>
        <p:txBody>
          <a:bodyPr/>
          <a:p>
            <a:r>
              <a:rPr lang="zh-CN" altLang="en-US"/>
              <a:t>对于不得不随机访问很小一块的情况，还可以通过</a:t>
            </a:r>
            <a:r>
              <a:rPr lang="en-US" altLang="zh-CN"/>
              <a:t> _mm_prefetch </a:t>
            </a:r>
            <a:r>
              <a:rPr lang="zh-CN" altLang="en-US"/>
              <a:t>指令手动</a:t>
            </a:r>
            <a:r>
              <a:rPr lang="zh-CN" altLang="en-US">
                <a:sym typeface="+mn-ea"/>
              </a:rPr>
              <a:t>预取一个缓存行。</a:t>
            </a:r>
            <a:endParaRPr lang="zh-CN" altLang="en-US">
              <a:sym typeface="+mn-ea"/>
            </a:endParaRPr>
          </a:p>
          <a:p>
            <a:r>
              <a:rPr lang="zh-CN" altLang="en-US"/>
              <a:t>这里第一个参数是要</a:t>
            </a:r>
            <a:r>
              <a:rPr lang="zh-CN" altLang="en-US">
                <a:sym typeface="+mn-ea"/>
              </a:rPr>
              <a:t>预取的</a:t>
            </a:r>
            <a:r>
              <a:rPr lang="zh-CN" altLang="en-US"/>
              <a:t>地址（最好对齐到缓存行），第二个参数</a:t>
            </a:r>
            <a:r>
              <a:rPr lang="en-US" altLang="zh-CN"/>
              <a:t> _MM_HINT_T0 </a:t>
            </a:r>
            <a:r>
              <a:rPr lang="zh-CN" altLang="en-US"/>
              <a:t>代表</a:t>
            </a:r>
            <a:r>
              <a:rPr lang="zh-CN" altLang="en-US">
                <a:sym typeface="+mn-ea"/>
              </a:rPr>
              <a:t>预取数据到一级缓存，</a:t>
            </a:r>
            <a:r>
              <a:rPr lang="en-US" altLang="zh-CN">
                <a:sym typeface="+mn-ea"/>
              </a:rPr>
              <a:t>_MM_HINT_</a:t>
            </a:r>
            <a:r>
              <a:rPr lang="en-US" altLang="zh-CN">
                <a:sym typeface="+mn-ea"/>
              </a:rPr>
              <a:t>T1 </a:t>
            </a:r>
            <a:r>
              <a:rPr lang="zh-CN" altLang="en-US">
                <a:sym typeface="+mn-ea"/>
              </a:rPr>
              <a:t>代表只取到二级缓存，</a:t>
            </a:r>
            <a:r>
              <a:rPr lang="en-US" altLang="zh-CN">
                <a:sym typeface="+mn-ea"/>
              </a:rPr>
              <a:t>_MM_HINT_</a:t>
            </a:r>
            <a:r>
              <a:rPr lang="en-US" altLang="zh-CN">
                <a:sym typeface="+mn-ea"/>
              </a:rPr>
              <a:t>T2 </a:t>
            </a:r>
            <a:r>
              <a:rPr lang="zh-CN" altLang="en-US">
                <a:sym typeface="+mn-ea"/>
              </a:rPr>
              <a:t>代表</a:t>
            </a:r>
            <a:r>
              <a:rPr lang="zh-CN" altLang="en-US">
                <a:sym typeface="+mn-ea"/>
              </a:rPr>
              <a:t>三级缓存；</a:t>
            </a:r>
            <a:r>
              <a:rPr lang="en-US" altLang="zh-CN">
                <a:sym typeface="+mn-ea"/>
              </a:rPr>
              <a:t>_MM_HINT_</a:t>
            </a:r>
            <a:r>
              <a:rPr lang="zh-CN" altLang="en-US">
                <a:sym typeface="+mn-ea"/>
              </a:rPr>
              <a:t>NTA 则是预取到非临时缓冲结构中，可以最小化对缓存的污染，但是必须很快被用上。</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496685" y="356235"/>
            <a:ext cx="5695315" cy="6501765"/>
          </a:xfrm>
          <a:prstGeom prst="rect">
            <a:avLst/>
          </a:prstGeom>
        </p:spPr>
      </p:pic>
      <p:pic>
        <p:nvPicPr>
          <p:cNvPr id="10" name="Picture 9"/>
          <p:cNvPicPr>
            <a:picLocks noChangeAspect="1"/>
          </p:cNvPicPr>
          <p:nvPr/>
        </p:nvPicPr>
        <p:blipFill>
          <a:blip r:embed="rId2"/>
          <a:stretch>
            <a:fillRect/>
          </a:stretch>
        </p:blipFill>
        <p:spPr>
          <a:xfrm>
            <a:off x="880110" y="5701030"/>
            <a:ext cx="5008880" cy="104330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为什么写入比读取慢？</a:t>
            </a:r>
            <a:endParaRPr lang="zh-CN" altLang="en-US"/>
          </a:p>
        </p:txBody>
      </p:sp>
      <p:sp>
        <p:nvSpPr>
          <p:cNvPr id="3" name="Content Placeholder 2"/>
          <p:cNvSpPr>
            <a:spLocks noGrp="1"/>
          </p:cNvSpPr>
          <p:nvPr>
            <p:ph sz="half" idx="1"/>
          </p:nvPr>
        </p:nvSpPr>
        <p:spPr>
          <a:xfrm>
            <a:off x="464820" y="1584325"/>
            <a:ext cx="7255510" cy="4924425"/>
          </a:xfrm>
        </p:spPr>
        <p:txBody>
          <a:bodyPr/>
          <a:p>
            <a:r>
              <a:rPr lang="zh-CN" altLang="en-US"/>
              <a:t>注意到一个现象：写入花的时间似乎是读取的</a:t>
            </a:r>
            <a:r>
              <a:rPr lang="en-US" altLang="zh-CN"/>
              <a:t>2</a:t>
            </a:r>
            <a:r>
              <a:rPr lang="zh-CN" altLang="en-US"/>
              <a:t>倍？</a:t>
            </a:r>
            <a:endParaRPr lang="zh-CN" altLang="en-US"/>
          </a:p>
          <a:p>
            <a:r>
              <a:rPr lang="zh-CN" altLang="en-US"/>
              <a:t>而且写入的同时读取，和单单写入的时间是一样的？</a:t>
            </a:r>
            <a:endParaRPr lang="zh-CN" altLang="en-US"/>
          </a:p>
          <a:p>
            <a:r>
              <a:rPr lang="zh-CN" altLang="en-US"/>
              <a:t>似乎写入一个数组的同时也会读取这个数组，造成两倍带宽？</a:t>
            </a:r>
            <a:endParaRPr lang="zh-CN" altLang="en-US"/>
          </a:p>
        </p:txBody>
      </p:sp>
      <p:pic>
        <p:nvPicPr>
          <p:cNvPr id="7" name="Content Placeholder 6"/>
          <p:cNvPicPr>
            <a:picLocks noChangeAspect="1"/>
          </p:cNvPicPr>
          <p:nvPr>
            <p:ph sz="half" idx="2"/>
          </p:nvPr>
        </p:nvPicPr>
        <p:blipFill>
          <a:blip r:embed="rId1"/>
          <a:stretch>
            <a:fillRect/>
          </a:stretch>
        </p:blipFill>
        <p:spPr>
          <a:xfrm>
            <a:off x="8019415" y="2540"/>
            <a:ext cx="4172585" cy="6855460"/>
          </a:xfrm>
          <a:prstGeom prst="rect">
            <a:avLst/>
          </a:prstGeom>
        </p:spPr>
      </p:pic>
      <p:pic>
        <p:nvPicPr>
          <p:cNvPr id="9" name="Picture 8"/>
          <p:cNvPicPr>
            <a:picLocks noChangeAspect="1"/>
          </p:cNvPicPr>
          <p:nvPr/>
        </p:nvPicPr>
        <p:blipFill>
          <a:blip r:embed="rId2"/>
          <a:stretch>
            <a:fillRect/>
          </a:stretch>
        </p:blipFill>
        <p:spPr>
          <a:xfrm>
            <a:off x="1000760" y="4203700"/>
            <a:ext cx="6004560" cy="132905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2977515" y="3524250"/>
            <a:ext cx="6342380" cy="3093720"/>
          </a:xfrm>
          <a:prstGeom prst="rect">
            <a:avLst/>
          </a:prstGeom>
        </p:spPr>
      </p:pic>
      <p:sp>
        <p:nvSpPr>
          <p:cNvPr id="2" name="Title 1"/>
          <p:cNvSpPr>
            <a:spLocks noGrp="1"/>
          </p:cNvSpPr>
          <p:nvPr>
            <p:ph type="title"/>
          </p:nvPr>
        </p:nvSpPr>
        <p:spPr/>
        <p:txBody>
          <a:bodyPr/>
          <a:p>
            <a:r>
              <a:rPr lang="zh-CN" altLang="en-US"/>
              <a:t>写入的粒度太小造成不必要的读取</a:t>
            </a:r>
            <a:endParaRPr lang="zh-CN" altLang="en-US"/>
          </a:p>
        </p:txBody>
      </p:sp>
      <p:sp>
        <p:nvSpPr>
          <p:cNvPr id="3" name="Content Placeholder 2"/>
          <p:cNvSpPr>
            <a:spLocks noGrp="1"/>
          </p:cNvSpPr>
          <p:nvPr>
            <p:ph sz="half" idx="1"/>
          </p:nvPr>
        </p:nvSpPr>
        <p:spPr>
          <a:xfrm>
            <a:off x="478155" y="1414780"/>
            <a:ext cx="11341100" cy="4351655"/>
          </a:xfrm>
        </p:spPr>
        <p:txBody>
          <a:bodyPr/>
          <a:p>
            <a:r>
              <a:rPr lang="zh-CN" altLang="en-US">
                <a:sym typeface="+mn-ea"/>
              </a:rPr>
              <a:t>这是因为缓存和内存</a:t>
            </a:r>
            <a:r>
              <a:rPr lang="zh-CN" altLang="en-US">
                <a:sym typeface="+mn-ea"/>
              </a:rPr>
              <a:t>通信</a:t>
            </a:r>
            <a:r>
              <a:rPr lang="zh-CN" altLang="en-US">
                <a:sym typeface="+mn-ea"/>
              </a:rPr>
              <a:t>的最小单位是缓存行：</a:t>
            </a:r>
            <a:r>
              <a:rPr lang="en-US" altLang="zh-CN">
                <a:sym typeface="+mn-ea"/>
              </a:rPr>
              <a:t>64</a:t>
            </a:r>
            <a:r>
              <a:rPr lang="zh-CN" altLang="en-US">
                <a:sym typeface="+mn-ea"/>
              </a:rPr>
              <a:t>字节。</a:t>
            </a:r>
            <a:endParaRPr lang="zh-CN" altLang="en-US"/>
          </a:p>
          <a:p>
            <a:r>
              <a:rPr lang="zh-CN" altLang="en-US">
                <a:sym typeface="+mn-ea"/>
              </a:rPr>
              <a:t>当</a:t>
            </a:r>
            <a:r>
              <a:rPr lang="en-US" altLang="zh-CN">
                <a:sym typeface="+mn-ea"/>
              </a:rPr>
              <a:t>CPU</a:t>
            </a:r>
            <a:r>
              <a:rPr lang="zh-CN" altLang="en-US">
                <a:sym typeface="+mn-ea"/>
              </a:rPr>
              <a:t>试图写入</a:t>
            </a:r>
            <a:r>
              <a:rPr lang="en-US" altLang="zh-CN">
                <a:sym typeface="+mn-ea"/>
              </a:rPr>
              <a:t>4</a:t>
            </a:r>
            <a:r>
              <a:rPr lang="zh-CN" altLang="en-US">
                <a:sym typeface="+mn-ea"/>
              </a:rPr>
              <a:t>字节时，因为剩下的</a:t>
            </a:r>
            <a:r>
              <a:rPr lang="en-US" altLang="zh-CN">
                <a:sym typeface="+mn-ea"/>
              </a:rPr>
              <a:t>60</a:t>
            </a:r>
            <a:r>
              <a:rPr lang="zh-CN" altLang="en-US">
                <a:sym typeface="+mn-ea"/>
              </a:rPr>
              <a:t>字节没有改变，缓存不知道</a:t>
            </a:r>
            <a:r>
              <a:rPr lang="en-US" altLang="zh-CN">
                <a:sym typeface="+mn-ea"/>
              </a:rPr>
              <a:t>CPU</a:t>
            </a:r>
            <a:r>
              <a:rPr lang="zh-CN" altLang="en-US">
                <a:sym typeface="+mn-ea"/>
              </a:rPr>
              <a:t>接下来会不会用到那</a:t>
            </a:r>
            <a:r>
              <a:rPr lang="en-US" altLang="zh-CN">
                <a:sym typeface="+mn-ea"/>
              </a:rPr>
              <a:t>60</a:t>
            </a:r>
            <a:r>
              <a:rPr lang="zh-CN" altLang="en-US">
                <a:sym typeface="+mn-ea"/>
              </a:rPr>
              <a:t>字节，因此他会从内存读取完整的</a:t>
            </a:r>
            <a:r>
              <a:rPr lang="en-US" altLang="zh-CN">
                <a:sym typeface="+mn-ea"/>
              </a:rPr>
              <a:t>64</a:t>
            </a:r>
            <a:r>
              <a:rPr lang="zh-CN" altLang="en-US">
                <a:sym typeface="+mn-ea"/>
              </a:rPr>
              <a:t>字节，然后修改其中的</a:t>
            </a:r>
            <a:r>
              <a:rPr lang="en-US" altLang="zh-CN">
                <a:sym typeface="+mn-ea"/>
              </a:rPr>
              <a:t>4</a:t>
            </a:r>
            <a:r>
              <a:rPr lang="zh-CN" altLang="en-US">
                <a:sym typeface="+mn-ea"/>
              </a:rPr>
              <a:t>字节为</a:t>
            </a:r>
            <a:r>
              <a:rPr lang="en-US" altLang="zh-CN">
                <a:sym typeface="+mn-ea"/>
              </a:rPr>
              <a:t>CPU</a:t>
            </a:r>
            <a:r>
              <a:rPr lang="zh-CN" altLang="en-US">
                <a:sym typeface="+mn-ea"/>
              </a:rPr>
              <a:t>给的数据，之后再择机写回。</a:t>
            </a:r>
            <a:endParaRPr lang="zh-CN" altLang="en-US">
              <a:sym typeface="+mn-ea"/>
            </a:endParaRPr>
          </a:p>
          <a:p>
            <a:r>
              <a:rPr lang="zh-CN" altLang="en-US"/>
              <a:t>这就导致了虽然没有用到读取数据，但实际上缓存还是从内存读取了，从而浪费了</a:t>
            </a:r>
            <a:r>
              <a:rPr lang="en-US" altLang="zh-CN"/>
              <a:t>2</a:t>
            </a:r>
            <a:r>
              <a:rPr lang="zh-CN" altLang="en-US"/>
              <a:t>倍带宽。</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合并到</a:t>
            </a:r>
            <a:r>
              <a:rPr lang="en-US" altLang="zh-CN"/>
              <a:t>64</a:t>
            </a:r>
            <a:r>
              <a:rPr lang="zh-CN" altLang="en-US"/>
              <a:t>字节再写入：</a:t>
            </a:r>
            <a:r>
              <a:rPr lang="en-US" altLang="zh-CN"/>
              <a:t>_mm_stream_si32</a:t>
            </a:r>
            <a:endParaRPr lang="en-US" altLang="zh-CN"/>
          </a:p>
        </p:txBody>
      </p:sp>
      <p:sp>
        <p:nvSpPr>
          <p:cNvPr id="3" name="Content Placeholder 2"/>
          <p:cNvSpPr>
            <a:spLocks noGrp="1"/>
          </p:cNvSpPr>
          <p:nvPr>
            <p:ph sz="half" idx="1"/>
          </p:nvPr>
        </p:nvSpPr>
        <p:spPr>
          <a:xfrm>
            <a:off x="359410" y="1584325"/>
            <a:ext cx="5469890" cy="4592320"/>
          </a:xfrm>
        </p:spPr>
        <p:txBody>
          <a:bodyPr>
            <a:normAutofit lnSpcReduction="20000"/>
          </a:bodyPr>
          <a:p>
            <a:r>
              <a:rPr lang="zh-CN" altLang="en-US"/>
              <a:t>因此需要把</a:t>
            </a:r>
            <a:r>
              <a:rPr lang="en-US" altLang="zh-CN"/>
              <a:t>16</a:t>
            </a:r>
            <a:r>
              <a:rPr lang="zh-CN" altLang="en-US"/>
              <a:t>次</a:t>
            </a:r>
            <a:r>
              <a:rPr lang="en-US" altLang="zh-CN"/>
              <a:t>float</a:t>
            </a:r>
            <a:r>
              <a:rPr lang="zh-CN" altLang="en-US"/>
              <a:t>用</a:t>
            </a:r>
            <a:r>
              <a:rPr lang="en-US" altLang="zh-CN"/>
              <a:t>SIMD</a:t>
            </a:r>
            <a:r>
              <a:rPr lang="zh-CN" altLang="en-US"/>
              <a:t>指令合并成一次写入，且写入的地址要对齐到</a:t>
            </a:r>
            <a:r>
              <a:rPr lang="en-US" altLang="zh-CN"/>
              <a:t>64</a:t>
            </a:r>
            <a:r>
              <a:rPr lang="zh-CN" altLang="en-US"/>
              <a:t>字节，才能避免浪费读取的带宽。这样的条件实在有点苛刻，毕竟小彭老师的电脑还不支持</a:t>
            </a:r>
            <a:r>
              <a:rPr lang="en-US" altLang="zh-CN"/>
              <a:t>AVX512</a:t>
            </a:r>
            <a:r>
              <a:rPr lang="zh-CN" altLang="en-US"/>
              <a:t>。</a:t>
            </a:r>
            <a:endParaRPr lang="en-US" altLang="zh-CN"/>
          </a:p>
          <a:p>
            <a:r>
              <a:rPr lang="zh-CN" altLang="en-US"/>
              <a:t>可以用</a:t>
            </a:r>
            <a:r>
              <a:rPr lang="en-US" altLang="zh-CN"/>
              <a:t> _mm_stream_si32 </a:t>
            </a:r>
            <a:r>
              <a:rPr lang="zh-CN" altLang="en-US"/>
              <a:t>指令代替直接赋值的写入，他能够</a:t>
            </a:r>
            <a:r>
              <a:rPr lang="zh-CN" altLang="en-US" b="1"/>
              <a:t>绕开缓存</a:t>
            </a:r>
            <a:r>
              <a:rPr lang="zh-CN" altLang="en-US"/>
              <a:t>，将一个</a:t>
            </a:r>
            <a:r>
              <a:rPr lang="en-US" altLang="zh-CN"/>
              <a:t>4</a:t>
            </a:r>
            <a:r>
              <a:rPr lang="zh-CN" altLang="en-US"/>
              <a:t>字节的写入操作，挂起到一个临时队列，随后直接写入内存，从而完全不需要从内存读取的带宽。</a:t>
            </a:r>
            <a:endParaRPr lang="zh-CN" altLang="en-US"/>
          </a:p>
          <a:p>
            <a:r>
              <a:rPr lang="zh-CN" altLang="en-US"/>
              <a:t>可惜这货只支持</a:t>
            </a:r>
            <a:r>
              <a:rPr lang="en-US" altLang="zh-CN"/>
              <a:t>int</a:t>
            </a:r>
            <a:r>
              <a:rPr lang="zh-CN" altLang="en-US"/>
              <a:t>做参数，要用</a:t>
            </a:r>
            <a:r>
              <a:rPr lang="en-US" altLang="zh-CN"/>
              <a:t>float</a:t>
            </a:r>
            <a:r>
              <a:rPr lang="zh-CN" altLang="en-US"/>
              <a:t>还得转换一下指针类型，</a:t>
            </a:r>
            <a:r>
              <a:rPr lang="en-US" altLang="zh-CN"/>
              <a:t>bitcast</a:t>
            </a:r>
            <a:r>
              <a:rPr lang="zh-CN" altLang="en-US"/>
              <a:t>一下参数。</a:t>
            </a:r>
            <a:endParaRPr lang="zh-CN" altLang="en-US"/>
          </a:p>
        </p:txBody>
      </p:sp>
      <p:pic>
        <p:nvPicPr>
          <p:cNvPr id="5" name="Content Placeholder 4"/>
          <p:cNvPicPr>
            <a:picLocks noChangeAspect="1"/>
          </p:cNvPicPr>
          <p:nvPr>
            <p:ph sz="half" idx="2"/>
          </p:nvPr>
        </p:nvPicPr>
        <p:blipFill>
          <a:blip r:embed="rId1"/>
          <a:stretch>
            <a:fillRect/>
          </a:stretch>
        </p:blipFill>
        <p:spPr>
          <a:xfrm>
            <a:off x="5999480" y="1825625"/>
            <a:ext cx="5144770" cy="43516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SIMD</a:t>
            </a:r>
            <a:r>
              <a:rPr lang="zh-CN" altLang="en-US"/>
              <a:t>化的版本：</a:t>
            </a:r>
            <a:r>
              <a:rPr lang="en-US" altLang="zh-CN"/>
              <a:t>_mm_stream_ps</a:t>
            </a:r>
            <a:endParaRPr lang="en-US" altLang="zh-CN"/>
          </a:p>
        </p:txBody>
      </p:sp>
      <p:sp>
        <p:nvSpPr>
          <p:cNvPr id="3" name="Content Placeholder 2"/>
          <p:cNvSpPr>
            <a:spLocks noGrp="1"/>
          </p:cNvSpPr>
          <p:nvPr>
            <p:ph sz="half" idx="1"/>
          </p:nvPr>
        </p:nvSpPr>
        <p:spPr/>
        <p:txBody>
          <a:bodyPr/>
          <a:p>
            <a:r>
              <a:rPr lang="en-US" altLang="zh-CN">
                <a:sym typeface="+mn-ea"/>
              </a:rPr>
              <a:t>_mm_stream_si32 </a:t>
            </a:r>
            <a:r>
              <a:rPr lang="zh-CN" altLang="en-US">
                <a:sym typeface="+mn-ea"/>
              </a:rPr>
              <a:t>可以一次性写入</a:t>
            </a:r>
            <a:r>
              <a:rPr lang="en-US" altLang="zh-CN">
                <a:sym typeface="+mn-ea"/>
              </a:rPr>
              <a:t>4</a:t>
            </a:r>
            <a:r>
              <a:rPr lang="zh-CN" altLang="en-US">
                <a:sym typeface="+mn-ea"/>
              </a:rPr>
              <a:t>字节到挂起队列。而</a:t>
            </a:r>
            <a:r>
              <a:rPr lang="en-US" altLang="zh-CN">
                <a:sym typeface="+mn-ea"/>
              </a:rPr>
              <a:t> _mm_stream_ps </a:t>
            </a:r>
            <a:r>
              <a:rPr lang="zh-CN" altLang="en-US">
                <a:sym typeface="+mn-ea"/>
              </a:rPr>
              <a:t>可以一次性写入</a:t>
            </a:r>
            <a:r>
              <a:rPr lang="en-US" altLang="zh-CN">
                <a:sym typeface="+mn-ea"/>
              </a:rPr>
              <a:t> 16 </a:t>
            </a:r>
            <a:r>
              <a:rPr lang="zh-CN" altLang="en-US">
                <a:sym typeface="+mn-ea"/>
              </a:rPr>
              <a:t>字节</a:t>
            </a:r>
            <a:r>
              <a:rPr lang="zh-CN" altLang="en-US">
                <a:sym typeface="+mn-ea"/>
              </a:rPr>
              <a:t>到挂起队列</a:t>
            </a:r>
            <a:r>
              <a:rPr lang="zh-CN" altLang="en-US">
                <a:sym typeface="+mn-ea"/>
              </a:rPr>
              <a:t>，更加高效了。</a:t>
            </a:r>
            <a:endParaRPr lang="zh-CN" altLang="en-US">
              <a:sym typeface="+mn-ea"/>
            </a:endParaRPr>
          </a:p>
          <a:p>
            <a:r>
              <a:rPr lang="zh-CN" altLang="en-US">
                <a:sym typeface="+mn-ea"/>
              </a:rPr>
              <a:t>他的第二参数是一个</a:t>
            </a:r>
            <a:r>
              <a:rPr lang="en-US" altLang="zh-CN">
                <a:sym typeface="+mn-ea"/>
              </a:rPr>
              <a:t> __m128 </a:t>
            </a:r>
            <a:r>
              <a:rPr lang="zh-CN" altLang="en-US">
                <a:sym typeface="+mn-ea"/>
              </a:rPr>
              <a:t>类型，可以配合其他手写的</a:t>
            </a:r>
            <a:r>
              <a:rPr lang="en-US" altLang="zh-CN">
                <a:sym typeface="+mn-ea"/>
              </a:rPr>
              <a:t> SIMD </a:t>
            </a:r>
            <a:r>
              <a:rPr lang="zh-CN" altLang="en-US">
                <a:sym typeface="+mn-ea"/>
              </a:rPr>
              <a:t>指令使用。</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6019165" y="1825625"/>
            <a:ext cx="5105400" cy="4351655"/>
          </a:xfrm>
          <a:prstGeom prst="rect">
            <a:avLst/>
          </a:prstGeom>
        </p:spPr>
      </p:pic>
      <p:pic>
        <p:nvPicPr>
          <p:cNvPr id="6" name="Picture 5"/>
          <p:cNvPicPr>
            <a:picLocks noChangeAspect="1"/>
          </p:cNvPicPr>
          <p:nvPr/>
        </p:nvPicPr>
        <p:blipFill>
          <a:blip r:embed="rId2"/>
          <a:stretch>
            <a:fillRect/>
          </a:stretch>
        </p:blipFill>
        <p:spPr>
          <a:xfrm>
            <a:off x="440690" y="4770755"/>
            <a:ext cx="5189220" cy="149034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还是连续写入比较好</a:t>
            </a:r>
            <a:endParaRPr lang="zh-CN" altLang="en-US"/>
          </a:p>
        </p:txBody>
      </p:sp>
      <p:sp>
        <p:nvSpPr>
          <p:cNvPr id="3" name="Content Placeholder 2"/>
          <p:cNvSpPr>
            <a:spLocks noGrp="1"/>
          </p:cNvSpPr>
          <p:nvPr>
            <p:ph sz="half" idx="1"/>
          </p:nvPr>
        </p:nvSpPr>
        <p:spPr/>
        <p:txBody>
          <a:bodyPr/>
          <a:p>
            <a:r>
              <a:rPr lang="zh-CN" altLang="en-US"/>
              <a:t>需要注意，</a:t>
            </a:r>
            <a:r>
              <a:rPr lang="en-US" altLang="zh-CN"/>
              <a:t>stream </a:t>
            </a:r>
            <a:r>
              <a:rPr lang="zh-CN" altLang="en-US"/>
              <a:t>系列指令必须配合连续的写入操作，中间</a:t>
            </a:r>
            <a:r>
              <a:rPr lang="zh-CN" altLang="en-US" b="1"/>
              <a:t>不能有跨步</a:t>
            </a:r>
            <a:r>
              <a:rPr lang="zh-CN" altLang="en-US"/>
              <a:t>，否则还是会有中间数据读取的带宽。</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1852295"/>
            <a:ext cx="5181600" cy="4297045"/>
          </a:xfrm>
          <a:prstGeom prst="rect">
            <a:avLst/>
          </a:prstGeom>
        </p:spPr>
      </p:pic>
      <p:pic>
        <p:nvPicPr>
          <p:cNvPr id="6" name="Picture 5"/>
          <p:cNvPicPr>
            <a:picLocks noChangeAspect="1"/>
          </p:cNvPicPr>
          <p:nvPr/>
        </p:nvPicPr>
        <p:blipFill>
          <a:blip r:embed="rId2"/>
          <a:stretch>
            <a:fillRect/>
          </a:stretch>
        </p:blipFill>
        <p:spPr>
          <a:xfrm>
            <a:off x="414020" y="3867150"/>
            <a:ext cx="5337810" cy="153987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3</a:t>
            </a:r>
            <a:r>
              <a:rPr lang="zh-CN" altLang="en-US"/>
              <a:t>章：循环合并法</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两个循环体</a:t>
            </a:r>
            <a:endParaRPr lang="zh-CN" altLang="en-US"/>
          </a:p>
        </p:txBody>
      </p:sp>
      <p:sp>
        <p:nvSpPr>
          <p:cNvPr id="7" name="Content Placeholder 6"/>
          <p:cNvSpPr/>
          <p:nvPr>
            <p:ph sz="half" idx="1"/>
          </p:nvPr>
        </p:nvSpPr>
        <p:spPr>
          <a:xfrm>
            <a:off x="647700" y="1825625"/>
            <a:ext cx="6662420" cy="4351655"/>
          </a:xfrm>
        </p:spPr>
        <p:txBody>
          <a:bodyPr/>
          <a:p>
            <a:r>
              <a:rPr lang="zh-CN" altLang="en-US"/>
              <a:t>原始的代码第一个循环体执行</a:t>
            </a:r>
            <a:r>
              <a:rPr lang="en-US" altLang="zh-CN"/>
              <a:t> a[i] = a[i] * 2</a:t>
            </a:r>
            <a:r>
              <a:rPr lang="zh-CN" altLang="en-US"/>
              <a:t>，等乘法全部结束了以后，再来一个循环体执行</a:t>
            </a:r>
            <a:r>
              <a:rPr lang="en-US" altLang="zh-CN"/>
              <a:t> a[i] = a[i] + 1</a:t>
            </a:r>
            <a:r>
              <a:rPr lang="zh-CN" altLang="en-US"/>
              <a:t>。</a:t>
            </a:r>
            <a:endParaRPr lang="zh-CN" altLang="en-US"/>
          </a:p>
          <a:p>
            <a:r>
              <a:rPr lang="zh-CN" altLang="en-US"/>
              <a:t>因为第一遍循环过了</a:t>
            </a:r>
            <a:r>
              <a:rPr lang="en-US" altLang="zh-CN"/>
              <a:t> 1GB </a:t>
            </a:r>
            <a:r>
              <a:rPr lang="zh-CN" altLang="en-US"/>
              <a:t>的数据，执行到</a:t>
            </a:r>
            <a:r>
              <a:rPr lang="en-US" altLang="zh-CN"/>
              <a:t> a[n-1] </a:t>
            </a:r>
            <a:r>
              <a:rPr lang="zh-CN" altLang="en-US"/>
              <a:t>时，原本</a:t>
            </a:r>
            <a:r>
              <a:rPr lang="en-US" altLang="zh-CN"/>
              <a:t> a[0] </a:t>
            </a:r>
            <a:r>
              <a:rPr lang="zh-CN" altLang="en-US"/>
              <a:t>处的缓存早已失效，因此第二遍循环开始读取</a:t>
            </a:r>
            <a:r>
              <a:rPr lang="en-US" altLang="zh-CN"/>
              <a:t> a[0] </a:t>
            </a:r>
            <a:r>
              <a:rPr lang="zh-CN" altLang="en-US"/>
              <a:t>时必须重新从主内存读取，然后再次写回主内存。</a:t>
            </a:r>
            <a:endParaRPr lang="zh-CN" altLang="en-US"/>
          </a:p>
          <a:p>
            <a:r>
              <a:rPr lang="zh-CN" altLang="en-US"/>
              <a:t>这种代码在主内存看来，</a:t>
            </a:r>
            <a:r>
              <a:rPr lang="en-US" altLang="zh-CN"/>
              <a:t>CPU</a:t>
            </a:r>
            <a:r>
              <a:rPr lang="zh-CN" altLang="en-US"/>
              <a:t>做的事情相当于：读</a:t>
            </a:r>
            <a:r>
              <a:rPr lang="en-US" altLang="zh-CN"/>
              <a:t>+</a:t>
            </a:r>
            <a:r>
              <a:rPr lang="zh-CN" altLang="en-US"/>
              <a:t>写</a:t>
            </a:r>
            <a:r>
              <a:rPr lang="en-US" altLang="zh-CN"/>
              <a:t>+</a:t>
            </a:r>
            <a:r>
              <a:rPr lang="zh-CN" altLang="en-US"/>
              <a:t>读</a:t>
            </a:r>
            <a:r>
              <a:rPr lang="en-US" altLang="zh-CN"/>
              <a:t>+</a:t>
            </a:r>
            <a:r>
              <a:rPr lang="zh-CN" altLang="en-US"/>
              <a:t>写，每个元素都需要访问四遍内存。</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小彭老师经验公式</a:t>
            </a:r>
            <a:endParaRPr lang="zh-CN" altLang="en-US">
              <a:sym typeface="+mn-ea"/>
            </a:endParaRPr>
          </a:p>
        </p:txBody>
      </p:sp>
      <p:sp>
        <p:nvSpPr>
          <p:cNvPr id="3" name="Content Placeholder 2"/>
          <p:cNvSpPr>
            <a:spLocks noGrp="1"/>
          </p:cNvSpPr>
          <p:nvPr>
            <p:ph idx="1"/>
          </p:nvPr>
        </p:nvSpPr>
        <p:spPr>
          <a:xfrm>
            <a:off x="542290" y="1530350"/>
            <a:ext cx="10957560" cy="4899660"/>
          </a:xfrm>
        </p:spPr>
        <p:txBody>
          <a:bodyPr/>
          <a:p>
            <a:r>
              <a:rPr lang="zh-CN" altLang="en-US"/>
              <a:t>对于</a:t>
            </a:r>
            <a:r>
              <a:rPr lang="en-US" altLang="zh-CN"/>
              <a:t>float</a:t>
            </a:r>
            <a:r>
              <a:rPr lang="zh-CN" altLang="en-US"/>
              <a:t>类型而言：</a:t>
            </a:r>
            <a:endParaRPr lang="zh-CN" altLang="en-US"/>
          </a:p>
          <a:p>
            <a:pPr marL="457200" indent="-457200">
              <a:buAutoNum type="arabicPeriod"/>
            </a:pPr>
            <a:r>
              <a:rPr lang="en-US" altLang="zh-CN"/>
              <a:t>1</a:t>
            </a:r>
            <a:r>
              <a:rPr lang="zh-CN" altLang="en-US"/>
              <a:t>次减法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次乘法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次除法</a:t>
            </a:r>
            <a:r>
              <a:rPr lang="en-US" altLang="zh-CN"/>
              <a:t> ≥ 2</a:t>
            </a:r>
            <a:r>
              <a:rPr lang="zh-CN" altLang="en-US"/>
              <a:t>次加法</a:t>
            </a:r>
            <a:endParaRPr lang="zh-CN" altLang="en-US"/>
          </a:p>
          <a:p>
            <a:pPr marL="457200" indent="-457200">
              <a:buAutoNum type="arabicPeriod"/>
            </a:pPr>
            <a:r>
              <a:rPr lang="en-US" altLang="zh-CN" b="1">
                <a:sym typeface="+mn-ea"/>
              </a:rPr>
              <a:t>1</a:t>
            </a:r>
            <a:r>
              <a:rPr lang="zh-CN" altLang="en-US" b="1">
                <a:sym typeface="+mn-ea"/>
              </a:rPr>
              <a:t>次</a:t>
            </a:r>
            <a:r>
              <a:rPr lang="zh-CN" b="1">
                <a:sym typeface="+mn-ea"/>
              </a:rPr>
              <a:t>读写</a:t>
            </a:r>
            <a:r>
              <a:rPr lang="en-US" altLang="zh-CN" b="1">
                <a:sym typeface="+mn-ea"/>
              </a:rPr>
              <a:t> ≈ 32</a:t>
            </a:r>
            <a:r>
              <a:rPr lang="zh-CN" altLang="en-US" b="1">
                <a:sym typeface="+mn-ea"/>
              </a:rPr>
              <a:t>次</a:t>
            </a:r>
            <a:r>
              <a:rPr lang="zh-CN" altLang="en-US" b="1">
                <a:sym typeface="+mn-ea"/>
              </a:rPr>
              <a:t>加法</a:t>
            </a:r>
            <a:r>
              <a:rPr lang="zh-CN" altLang="en-US">
                <a:sym typeface="+mn-ea"/>
              </a:rPr>
              <a:t>（矢量化成功）</a:t>
            </a:r>
            <a:r>
              <a:rPr lang="en-US" altLang="zh-CN">
                <a:sym typeface="+mn-ea"/>
              </a:rPr>
              <a:t>≈ </a:t>
            </a:r>
            <a:r>
              <a:rPr lang="en-US">
                <a:sym typeface="+mn-ea"/>
              </a:rPr>
              <a:t>4</a:t>
            </a:r>
            <a:r>
              <a:rPr lang="zh-CN" altLang="en-US">
                <a:sym typeface="+mn-ea"/>
              </a:rPr>
              <a:t>次加法（矢量化失败）</a:t>
            </a:r>
            <a:endParaRPr lang="zh-CN" altLang="en-US"/>
          </a:p>
          <a:p>
            <a:r>
              <a:rPr lang="zh-CN" altLang="en-US"/>
              <a:t>如果循环体内是</a:t>
            </a:r>
            <a:r>
              <a:rPr lang="en-US" altLang="zh-CN"/>
              <a:t> a[i] = func(a[i])</a:t>
            </a:r>
            <a:r>
              <a:rPr lang="zh-CN" altLang="en-US"/>
              <a:t>，那么</a:t>
            </a:r>
            <a:r>
              <a:rPr lang="en-US" altLang="zh-CN"/>
              <a:t> func </a:t>
            </a:r>
            <a:r>
              <a:rPr lang="zh-CN" altLang="en-US"/>
              <a:t>里要包含</a:t>
            </a:r>
            <a:r>
              <a:rPr lang="en-US" altLang="zh-CN"/>
              <a:t>16</a:t>
            </a:r>
            <a:r>
              <a:rPr lang="zh-CN" altLang="en-US"/>
              <a:t>次加法，才能和内存的延迟相抵消。</a:t>
            </a:r>
            <a:endParaRPr lang="zh-CN" altLang="en-US"/>
          </a:p>
          <a:p>
            <a:r>
              <a:rPr lang="zh-CN" altLang="en-US"/>
              <a:t>如果是</a:t>
            </a:r>
            <a:r>
              <a:rPr lang="en-US" altLang="zh-CN"/>
              <a:t> a[i] = func(a[i], b[i])</a:t>
            </a:r>
            <a:r>
              <a:rPr lang="zh-CN" altLang="en-US"/>
              <a:t>，那就是</a:t>
            </a:r>
            <a:r>
              <a:rPr lang="en-US" altLang="zh-CN"/>
              <a:t>2</a:t>
            </a:r>
            <a:r>
              <a:rPr lang="zh-CN" altLang="en-US"/>
              <a:t>次读</a:t>
            </a:r>
            <a:r>
              <a:rPr lang="en-US" altLang="zh-CN"/>
              <a:t>1</a:t>
            </a:r>
            <a:r>
              <a:rPr lang="zh-CN" altLang="en-US"/>
              <a:t>次写，总共其实是</a:t>
            </a:r>
            <a:r>
              <a:rPr lang="en-US" altLang="zh-CN"/>
              <a:t>2</a:t>
            </a:r>
            <a:r>
              <a:rPr lang="zh-CN" altLang="en-US"/>
              <a:t>次访存，那就要</a:t>
            </a:r>
            <a:r>
              <a:rPr lang="en-US" altLang="zh-CN"/>
              <a:t>32</a:t>
            </a:r>
            <a:r>
              <a:rPr lang="zh-CN" altLang="en-US"/>
              <a:t>次加法。</a:t>
            </a:r>
            <a:endParaRPr lang="zh-CN" altLang="en-US"/>
          </a:p>
          <a:p>
            <a:r>
              <a:rPr lang="zh-CN" altLang="en-US"/>
              <a:t>如果有</a:t>
            </a:r>
            <a:r>
              <a:rPr lang="en-US" altLang="zh-CN"/>
              <a:t>8</a:t>
            </a:r>
            <a:r>
              <a:rPr lang="zh-CN" altLang="en-US"/>
              <a:t>个核心，则需要</a:t>
            </a:r>
            <a:r>
              <a:rPr lang="en-US" altLang="zh-CN"/>
              <a:t>16</a:t>
            </a:r>
            <a:r>
              <a:rPr lang="en-US" altLang="zh-CN"/>
              <a:t>*8=128</a:t>
            </a:r>
            <a:r>
              <a:rPr lang="zh-CN" altLang="en-US"/>
              <a:t>次加法，才能避免</a:t>
            </a:r>
            <a:r>
              <a:rPr lang="zh-CN" altLang="en-US">
                <a:sym typeface="+mn-ea"/>
              </a:rPr>
              <a:t>内存瓶颈</a:t>
            </a:r>
            <a:r>
              <a:rPr lang="zh-CN" altLang="en-US"/>
              <a:t>，否则加速比会达不到</a:t>
            </a:r>
            <a:r>
              <a:rPr lang="en-US" altLang="zh-CN"/>
              <a:t>16</a:t>
            </a:r>
            <a:r>
              <a:rPr lang="zh-CN" altLang="en-US"/>
              <a:t>。</a:t>
            </a:r>
            <a:endParaRPr lang="zh-CN" altLang="en-US"/>
          </a:p>
          <a:p>
            <a:r>
              <a:rPr lang="zh-CN" altLang="en-US"/>
              <a:t>当然，如果你是</a:t>
            </a:r>
            <a:r>
              <a:rPr lang="en-US" altLang="zh-CN"/>
              <a:t>AVX</a:t>
            </a:r>
            <a:r>
              <a:rPr lang="zh-CN" altLang="en-US"/>
              <a:t>，则需要</a:t>
            </a:r>
            <a:r>
              <a:rPr lang="en-US" altLang="zh-CN"/>
              <a:t>32</a:t>
            </a:r>
            <a:r>
              <a:rPr lang="zh-CN" altLang="en-US"/>
              <a:t>次加法，</a:t>
            </a:r>
            <a:r>
              <a:rPr lang="en-US" altLang="zh-CN"/>
              <a:t>AVX512</a:t>
            </a:r>
            <a:r>
              <a:rPr lang="zh-CN" altLang="en-US"/>
              <a:t>，则需要</a:t>
            </a:r>
            <a:r>
              <a:rPr lang="en-US" altLang="zh-CN"/>
              <a:t>64</a:t>
            </a:r>
            <a:r>
              <a:rPr lang="zh-CN" altLang="en-US"/>
              <a:t>次加法！</a:t>
            </a:r>
            <a:endParaRPr lang="zh-CN" altLang="en-US"/>
          </a:p>
          <a:p>
            <a:r>
              <a:rPr lang="zh-CN" altLang="en-US"/>
              <a:t>为什么有人说用了</a:t>
            </a:r>
            <a:r>
              <a:rPr lang="en-US" altLang="zh-CN"/>
              <a:t> SIMD </a:t>
            </a:r>
            <a:r>
              <a:rPr lang="zh-CN" altLang="en-US"/>
              <a:t>发现没效果，可能是因为他的代码</a:t>
            </a:r>
            <a:r>
              <a:rPr lang="zh-CN" altLang="en-US" b="1">
                <a:sym typeface="+mn-ea"/>
              </a:rPr>
              <a:t>内存瓶颈</a:t>
            </a:r>
            <a:r>
              <a:rPr lang="zh-CN" altLang="en-US"/>
              <a:t>了，不是计算瓶颈。</a:t>
            </a:r>
            <a:endParaRPr lang="zh-CN" altLang="en-US"/>
          </a:p>
          <a:p>
            <a:r>
              <a:rPr lang="zh-CN" altLang="en-US"/>
              <a:t>就是说：他的</a:t>
            </a:r>
            <a:r>
              <a:rPr lang="en-US" altLang="zh-CN"/>
              <a:t> func </a:t>
            </a:r>
            <a:r>
              <a:rPr lang="zh-CN" altLang="en-US"/>
              <a:t>里的运算根本没有</a:t>
            </a:r>
            <a:r>
              <a:rPr lang="en-US" altLang="zh-CN"/>
              <a:t>64</a:t>
            </a:r>
            <a:r>
              <a:rPr lang="zh-CN" altLang="en-US"/>
              <a:t>次加法那么多，他的计算非常简单，但是内存读写却实实在在。导致</a:t>
            </a:r>
            <a:r>
              <a:rPr lang="en-US" altLang="zh-CN"/>
              <a:t>CPU</a:t>
            </a:r>
            <a:r>
              <a:rPr lang="zh-CN" altLang="en-US"/>
              <a:t>大部分时间浪费在等内存延迟，这时候你浮点计算得再快也没有用。</a:t>
            </a:r>
            <a:endParaRPr lang="zh-C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合并两个循环体</a:t>
            </a:r>
            <a:endParaRPr lang="zh-CN" altLang="en-US"/>
          </a:p>
        </p:txBody>
      </p:sp>
      <p:sp>
        <p:nvSpPr>
          <p:cNvPr id="7" name="Content Placeholder 6"/>
          <p:cNvSpPr/>
          <p:nvPr>
            <p:ph sz="half" idx="1"/>
          </p:nvPr>
        </p:nvSpPr>
        <p:spPr>
          <a:xfrm>
            <a:off x="464185" y="1535430"/>
            <a:ext cx="6972935" cy="4994275"/>
          </a:xfrm>
        </p:spPr>
        <p:txBody>
          <a:bodyPr>
            <a:normAutofit lnSpcReduction="20000"/>
          </a:bodyPr>
          <a:p>
            <a:r>
              <a:rPr lang="zh-CN" altLang="en-US"/>
              <a:t>优化后的代码在同一个循环体里，执行完</a:t>
            </a:r>
            <a:r>
              <a:rPr lang="en-US" altLang="zh-CN"/>
              <a:t> a[i] = a[i] * 2 </a:t>
            </a:r>
            <a:r>
              <a:rPr lang="zh-CN" altLang="en-US"/>
              <a:t>后，立即执行了</a:t>
            </a:r>
            <a:r>
              <a:rPr lang="en-US" altLang="zh-CN"/>
              <a:t> a[i] = a[i] + 1</a:t>
            </a:r>
            <a:r>
              <a:rPr lang="zh-CN" altLang="en-US"/>
              <a:t>。</a:t>
            </a:r>
            <a:endParaRPr lang="zh-CN" altLang="en-US"/>
          </a:p>
          <a:p>
            <a:r>
              <a:rPr lang="zh-CN" altLang="en-US"/>
              <a:t>因为执行完</a:t>
            </a:r>
            <a:r>
              <a:rPr lang="en-US" altLang="zh-CN"/>
              <a:t> a[i] = a[i] * 2 </a:t>
            </a:r>
            <a:r>
              <a:rPr lang="zh-CN" altLang="en-US"/>
              <a:t>后不会立即被写回主内存，仍储存在高速缓存里一段时间。这时紧接着执行的</a:t>
            </a:r>
            <a:r>
              <a:rPr lang="en-US" altLang="zh-CN"/>
              <a:t> a[i] = a[i] + 1 </a:t>
            </a:r>
            <a:r>
              <a:rPr lang="zh-CN" altLang="en-US"/>
              <a:t>又用到了</a:t>
            </a:r>
            <a:r>
              <a:rPr lang="en-US" altLang="zh-CN"/>
              <a:t> a[i]</a:t>
            </a:r>
            <a:r>
              <a:rPr lang="zh-CN" altLang="en-US"/>
              <a:t>，所以能够直接从缓存里获取</a:t>
            </a:r>
            <a:r>
              <a:rPr lang="en-US" altLang="zh-CN"/>
              <a:t> a[i] </a:t>
            </a:r>
            <a:r>
              <a:rPr lang="zh-CN" altLang="en-US"/>
              <a:t>的值。计算出</a:t>
            </a:r>
            <a:r>
              <a:rPr lang="en-US" altLang="zh-CN"/>
              <a:t> a[i] + 1 </a:t>
            </a:r>
            <a:r>
              <a:rPr lang="zh-CN" altLang="en-US"/>
              <a:t>后又存到</a:t>
            </a:r>
            <a:r>
              <a:rPr lang="en-US" altLang="zh-CN"/>
              <a:t> a[i]</a:t>
            </a:r>
            <a:r>
              <a:rPr lang="zh-CN" altLang="en-US"/>
              <a:t>，这次也是先存到高速缓存里，不过当访问到</a:t>
            </a:r>
            <a:r>
              <a:rPr lang="en-US" altLang="zh-CN"/>
              <a:t> a[i + 12*1024*1024] </a:t>
            </a:r>
            <a:r>
              <a:rPr lang="zh-CN" altLang="en-US"/>
              <a:t>时，我们的缓存装不下了，不得不把之前存储的</a:t>
            </a:r>
            <a:r>
              <a:rPr lang="en-US" altLang="zh-CN"/>
              <a:t> a[i] </a:t>
            </a:r>
            <a:r>
              <a:rPr lang="zh-CN" altLang="en-US"/>
              <a:t>写回主内存。</a:t>
            </a:r>
            <a:endParaRPr lang="zh-CN" altLang="en-US"/>
          </a:p>
          <a:p>
            <a:r>
              <a:rPr lang="zh-CN" altLang="en-US">
                <a:sym typeface="+mn-ea"/>
              </a:rPr>
              <a:t>这种代码在主内存看来，</a:t>
            </a:r>
            <a:r>
              <a:rPr lang="en-US" altLang="zh-CN">
                <a:sym typeface="+mn-ea"/>
              </a:rPr>
              <a:t>CPU</a:t>
            </a:r>
            <a:r>
              <a:rPr lang="zh-CN" altLang="en-US">
                <a:sym typeface="+mn-ea"/>
              </a:rPr>
              <a:t>做的事情相当于：读</a:t>
            </a:r>
            <a:r>
              <a:rPr lang="en-US" altLang="zh-CN">
                <a:sym typeface="+mn-ea"/>
              </a:rPr>
              <a:t>+</a:t>
            </a:r>
            <a:r>
              <a:rPr lang="zh-CN" altLang="en-US">
                <a:sym typeface="+mn-ea"/>
              </a:rPr>
              <a:t>写，从而每个元素只需要访问两遍内存。对这种完全</a:t>
            </a:r>
            <a:r>
              <a:rPr lang="en-US" altLang="zh-CN">
                <a:sym typeface="+mn-ea"/>
              </a:rPr>
              <a:t> mem-bound </a:t>
            </a:r>
            <a:r>
              <a:rPr lang="zh-CN" altLang="en-US">
                <a:sym typeface="+mn-ea"/>
              </a:rPr>
              <a:t>的程序而言就是加速了</a:t>
            </a:r>
            <a:r>
              <a:rPr lang="en-US" altLang="zh-CN">
                <a:sym typeface="+mn-ea"/>
              </a:rPr>
              <a:t> 2 </a:t>
            </a:r>
            <a:r>
              <a:rPr lang="zh-CN" altLang="en-US">
                <a:sym typeface="+mn-ea"/>
              </a:rPr>
              <a:t>倍。</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测试结果</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pic>
        <p:nvPicPr>
          <p:cNvPr id="3" name="Content Placeholder 2"/>
          <p:cNvPicPr>
            <a:picLocks noChangeAspect="1"/>
          </p:cNvPicPr>
          <p:nvPr>
            <p:ph sz="half" idx="1"/>
          </p:nvPr>
        </p:nvPicPr>
        <p:blipFill>
          <a:blip r:embed="rId2"/>
          <a:stretch>
            <a:fillRect/>
          </a:stretch>
        </p:blipFill>
        <p:spPr>
          <a:xfrm>
            <a:off x="1026160" y="3422650"/>
            <a:ext cx="5848350" cy="12192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案例：一维</a:t>
            </a:r>
            <a:r>
              <a:rPr lang="en-US" altLang="zh-CN"/>
              <a:t>jacobi</a:t>
            </a:r>
            <a:r>
              <a:rPr lang="zh-CN" altLang="en-US"/>
              <a:t>迭代</a:t>
            </a:r>
            <a:endParaRPr lang="zh-CN" altLang="en-US"/>
          </a:p>
        </p:txBody>
      </p:sp>
      <p:sp>
        <p:nvSpPr>
          <p:cNvPr id="3" name="Content Placeholder 2"/>
          <p:cNvSpPr>
            <a:spLocks noGrp="1"/>
          </p:cNvSpPr>
          <p:nvPr>
            <p:ph sz="half" idx="1"/>
          </p:nvPr>
        </p:nvSpPr>
        <p:spPr>
          <a:xfrm>
            <a:off x="647700" y="1825625"/>
            <a:ext cx="5626100" cy="4351655"/>
          </a:xfrm>
        </p:spPr>
        <p:txBody>
          <a:bodyPr>
            <a:normAutofit fontScale="90000"/>
          </a:bodyPr>
          <a:p>
            <a:r>
              <a:rPr lang="zh-CN" altLang="en-US"/>
              <a:t>一些物理仿真中，常</a:t>
            </a:r>
            <a:r>
              <a:rPr lang="zh-CN"/>
              <a:t>用到这种形式的迭代法：</a:t>
            </a:r>
            <a:endParaRPr lang="zh-CN"/>
          </a:p>
          <a:p>
            <a:r>
              <a:rPr lang="en-US" altLang="zh-CN">
                <a:sym typeface="+mn-ea"/>
              </a:rPr>
              <a:t>for (i=0...n) </a:t>
            </a:r>
            <a:r>
              <a:rPr lang="en-US" altLang="zh-CN"/>
              <a:t>b[i] = a[i + 1] + a[i - 1];</a:t>
            </a:r>
            <a:r>
              <a:rPr lang="en-US" altLang="zh-CN">
                <a:sym typeface="+mn-ea"/>
              </a:rPr>
              <a:t>  // </a:t>
            </a:r>
            <a:r>
              <a:rPr lang="zh-CN" altLang="en-US">
                <a:sym typeface="+mn-ea"/>
              </a:rPr>
              <a:t>假装是</a:t>
            </a:r>
            <a:r>
              <a:rPr lang="en-US" altLang="zh-CN">
                <a:sym typeface="+mn-ea"/>
              </a:rPr>
              <a:t>jacobi</a:t>
            </a:r>
            <a:endParaRPr lang="en-US" altLang="zh-CN"/>
          </a:p>
          <a:p>
            <a:r>
              <a:rPr lang="en-US" altLang="zh-CN"/>
              <a:t>swap(a, b);   // </a:t>
            </a:r>
            <a:r>
              <a:rPr lang="zh-CN" altLang="en-US"/>
              <a:t>交换双缓冲</a:t>
            </a:r>
            <a:endParaRPr lang="zh-CN" altLang="en-US"/>
          </a:p>
          <a:p>
            <a:r>
              <a:rPr lang="en-US" altLang="zh-CN">
                <a:sym typeface="+mn-ea"/>
              </a:rPr>
              <a:t>for (i=0...n) </a:t>
            </a:r>
            <a:r>
              <a:rPr lang="en-US" altLang="zh-CN">
                <a:sym typeface="+mn-ea"/>
              </a:rPr>
              <a:t>b[i] = a[i + 1] + a[i - 1];  // </a:t>
            </a:r>
            <a:r>
              <a:rPr lang="zh-CN" altLang="en-US">
                <a:sym typeface="+mn-ea"/>
              </a:rPr>
              <a:t>假装是</a:t>
            </a:r>
            <a:r>
              <a:rPr lang="en-US" altLang="zh-CN">
                <a:sym typeface="+mn-ea"/>
              </a:rPr>
              <a:t>jacobi</a:t>
            </a:r>
            <a:endParaRPr lang="en-US" altLang="zh-CN">
              <a:sym typeface="+mn-ea"/>
            </a:endParaRPr>
          </a:p>
          <a:p>
            <a:r>
              <a:rPr lang="en-US" altLang="zh-CN">
                <a:sym typeface="+mn-ea"/>
              </a:rPr>
              <a:t>swap(a, b);   // </a:t>
            </a:r>
            <a:r>
              <a:rPr lang="zh-CN" altLang="en-US">
                <a:sym typeface="+mn-ea"/>
              </a:rPr>
              <a:t>交换双缓冲</a:t>
            </a:r>
            <a:endParaRPr lang="en-US" altLang="zh-CN"/>
          </a:p>
          <a:p>
            <a:r>
              <a:rPr lang="en-US" altLang="zh-CN"/>
              <a:t>// </a:t>
            </a:r>
            <a:r>
              <a:rPr lang="zh-CN" altLang="en-US"/>
              <a:t>不断反复</a:t>
            </a:r>
            <a:r>
              <a:rPr lang="en-US" altLang="zh-CN"/>
              <a:t>...</a:t>
            </a:r>
            <a:endParaRPr lang="zh-CN" altLang="en-US"/>
          </a:p>
          <a:p>
            <a:r>
              <a:rPr lang="zh-CN" altLang="en-US"/>
              <a:t>但是这样每个循环体内只有</a:t>
            </a:r>
            <a:r>
              <a:rPr lang="en-US" altLang="zh-CN"/>
              <a:t> 1 </a:t>
            </a:r>
            <a:r>
              <a:rPr lang="zh-CN" altLang="en-US"/>
              <a:t>次加法，明显就是我们所说的</a:t>
            </a:r>
            <a:r>
              <a:rPr lang="en-US" altLang="zh-CN"/>
              <a:t> mem-bound </a:t>
            </a:r>
            <a:r>
              <a:rPr lang="zh-CN" altLang="en-US"/>
              <a:t>嘛！</a:t>
            </a:r>
            <a:endParaRPr lang="zh-CN" altLang="en-US"/>
          </a:p>
        </p:txBody>
      </p:sp>
      <p:pic>
        <p:nvPicPr>
          <p:cNvPr id="10" name="Picture 9"/>
          <p:cNvPicPr>
            <a:picLocks noChangeAspect="1"/>
          </p:cNvPicPr>
          <p:nvPr/>
        </p:nvPicPr>
        <p:blipFill>
          <a:blip r:embed="rId1"/>
          <a:stretch>
            <a:fillRect/>
          </a:stretch>
        </p:blipFill>
        <p:spPr>
          <a:xfrm>
            <a:off x="7752715" y="927735"/>
            <a:ext cx="1638300" cy="485775"/>
          </a:xfrm>
          <a:prstGeom prst="rect">
            <a:avLst/>
          </a:prstGeom>
        </p:spPr>
      </p:pic>
      <p:pic>
        <p:nvPicPr>
          <p:cNvPr id="12" name="Content Placeholder 11"/>
          <p:cNvPicPr>
            <a:picLocks noChangeAspect="1"/>
          </p:cNvPicPr>
          <p:nvPr>
            <p:ph sz="half" idx="2"/>
          </p:nvPr>
        </p:nvPicPr>
        <p:blipFill>
          <a:blip r:embed="rId2"/>
          <a:stretch>
            <a:fillRect/>
          </a:stretch>
        </p:blipFill>
        <p:spPr>
          <a:xfrm>
            <a:off x="6557010" y="1825625"/>
            <a:ext cx="4030345" cy="435165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如何优化？</a:t>
            </a:r>
            <a:endParaRPr lang="zh-CN" altLang="en-US"/>
          </a:p>
        </p:txBody>
      </p:sp>
      <p:sp>
        <p:nvSpPr>
          <p:cNvPr id="3" name="Content Placeholder 2"/>
          <p:cNvSpPr>
            <a:spLocks noGrp="1"/>
          </p:cNvSpPr>
          <p:nvPr>
            <p:ph sz="half" idx="1"/>
          </p:nvPr>
        </p:nvSpPr>
        <p:spPr>
          <a:xfrm>
            <a:off x="647700" y="1825625"/>
            <a:ext cx="5471160" cy="4351655"/>
          </a:xfrm>
        </p:spPr>
        <p:txBody>
          <a:bodyPr>
            <a:normAutofit lnSpcReduction="10000"/>
          </a:bodyPr>
          <a:p>
            <a:r>
              <a:rPr lang="zh-CN" altLang="en-US"/>
              <a:t>一种简单的思路是：</a:t>
            </a:r>
            <a:endParaRPr lang="zh-CN" altLang="en-US"/>
          </a:p>
          <a:p>
            <a:r>
              <a:rPr lang="zh-CN" altLang="en-US"/>
              <a:t>既然递推公式</a:t>
            </a:r>
            <a:r>
              <a:rPr lang="en-US" altLang="zh-CN"/>
              <a:t> a’[i] = (a[i - 1] + a[i + 1]) * 0.5</a:t>
            </a:r>
            <a:endParaRPr lang="en-US" altLang="zh-CN"/>
          </a:p>
          <a:p>
            <a:r>
              <a:rPr lang="zh-CN" altLang="en-US">
                <a:sym typeface="+mn-ea"/>
              </a:rPr>
              <a:t>那么也应该有</a:t>
            </a:r>
            <a:r>
              <a:rPr lang="en-US" altLang="zh-CN">
                <a:sym typeface="+mn-ea"/>
              </a:rPr>
              <a:t> a’’[i] = (a’[i - 1] + a’[i + 1]) * 0.5</a:t>
            </a:r>
            <a:endParaRPr lang="en-US" altLang="zh-CN">
              <a:sym typeface="+mn-ea"/>
            </a:endParaRPr>
          </a:p>
          <a:p>
            <a:r>
              <a:rPr lang="zh-CN" altLang="en-US">
                <a:sym typeface="+mn-ea"/>
              </a:rPr>
              <a:t>不妨带入</a:t>
            </a:r>
            <a:r>
              <a:rPr lang="en-US" altLang="zh-CN">
                <a:sym typeface="+mn-ea"/>
              </a:rPr>
              <a:t>(1)</a:t>
            </a:r>
            <a:r>
              <a:rPr lang="zh-CN" altLang="en-US">
                <a:sym typeface="+mn-ea"/>
              </a:rPr>
              <a:t>式到</a:t>
            </a:r>
            <a:r>
              <a:rPr lang="en-US" altLang="zh-CN">
                <a:sym typeface="+mn-ea"/>
              </a:rPr>
              <a:t>(2)</a:t>
            </a:r>
            <a:r>
              <a:rPr lang="zh-CN" altLang="en-US">
                <a:sym typeface="+mn-ea"/>
              </a:rPr>
              <a:t>式，得到：</a:t>
            </a:r>
            <a:endParaRPr lang="en-US" altLang="zh-CN">
              <a:sym typeface="+mn-ea"/>
            </a:endParaRPr>
          </a:p>
          <a:p>
            <a:r>
              <a:rPr lang="en-US" altLang="zh-CN">
                <a:sym typeface="+mn-ea"/>
              </a:rPr>
              <a:t>a’’[i] </a:t>
            </a:r>
            <a:r>
              <a:rPr lang="en-US" altLang="zh-CN">
                <a:sym typeface="+mn-ea"/>
              </a:rPr>
              <a:t>= </a:t>
            </a:r>
            <a:r>
              <a:rPr lang="en-US" altLang="zh-CN">
                <a:sym typeface="+mn-ea"/>
              </a:rPr>
              <a:t>(a[i - 2] + a[i + 2]) * 0.25 + a[i] * 0.5</a:t>
            </a:r>
            <a:endParaRPr lang="en-US" altLang="zh-CN">
              <a:sym typeface="+mn-ea"/>
            </a:endParaRPr>
          </a:p>
          <a:p>
            <a:r>
              <a:rPr lang="zh-CN" altLang="en-US"/>
              <a:t>我们得到了求出两次迭代后状态的公式。这样就可以在一个循环体内</a:t>
            </a:r>
            <a:r>
              <a:rPr lang="zh-CN" altLang="en-US">
                <a:sym typeface="+mn-ea"/>
              </a:rPr>
              <a:t>实现</a:t>
            </a:r>
            <a:r>
              <a:rPr lang="zh-CN" altLang="en-US"/>
              <a:t>两次迭代的效果！从而快了</a:t>
            </a:r>
            <a:r>
              <a:rPr lang="en-US" altLang="zh-CN"/>
              <a:t> 2 </a:t>
            </a:r>
            <a:r>
              <a:rPr lang="zh-CN" altLang="en-US"/>
              <a:t>倍。</a:t>
            </a:r>
            <a:endParaRPr lang="zh-CN" altLang="en-US"/>
          </a:p>
        </p:txBody>
      </p:sp>
      <p:pic>
        <p:nvPicPr>
          <p:cNvPr id="9" name="Picture 8"/>
          <p:cNvPicPr>
            <a:picLocks noChangeAspect="1"/>
          </p:cNvPicPr>
          <p:nvPr/>
        </p:nvPicPr>
        <p:blipFill>
          <a:blip r:embed="rId1"/>
          <a:stretch>
            <a:fillRect/>
          </a:stretch>
        </p:blipFill>
        <p:spPr>
          <a:xfrm>
            <a:off x="7786370" y="1036320"/>
            <a:ext cx="1571625" cy="495300"/>
          </a:xfrm>
          <a:prstGeom prst="rect">
            <a:avLst/>
          </a:prstGeom>
        </p:spPr>
      </p:pic>
      <p:pic>
        <p:nvPicPr>
          <p:cNvPr id="13" name="Content Placeholder 12"/>
          <p:cNvPicPr>
            <a:picLocks noChangeAspect="1"/>
          </p:cNvPicPr>
          <p:nvPr>
            <p:ph sz="half" idx="2"/>
          </p:nvPr>
        </p:nvPicPr>
        <p:blipFill>
          <a:blip r:embed="rId2"/>
          <a:stretch>
            <a:fillRect/>
          </a:stretch>
        </p:blipFill>
        <p:spPr>
          <a:xfrm>
            <a:off x="6482715" y="1825625"/>
            <a:ext cx="4178300" cy="435165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另一种方式：局部数组</a:t>
            </a:r>
            <a:endParaRPr lang="zh-CN" altLang="en-US"/>
          </a:p>
        </p:txBody>
      </p:sp>
      <p:sp>
        <p:nvSpPr>
          <p:cNvPr id="3" name="Content Placeholder 2"/>
          <p:cNvSpPr>
            <a:spLocks noGrp="1"/>
          </p:cNvSpPr>
          <p:nvPr>
            <p:ph sz="half" idx="1"/>
          </p:nvPr>
        </p:nvSpPr>
        <p:spPr>
          <a:xfrm>
            <a:off x="647700" y="1825625"/>
            <a:ext cx="6105525" cy="4351655"/>
          </a:xfrm>
        </p:spPr>
        <p:txBody>
          <a:bodyPr>
            <a:normAutofit lnSpcReduction="10000"/>
          </a:bodyPr>
          <a:p>
            <a:r>
              <a:rPr lang="zh-CN" altLang="en-US">
                <a:sym typeface="+mn-ea"/>
              </a:rPr>
              <a:t>一次性读取到局部数组</a:t>
            </a:r>
            <a:r>
              <a:rPr lang="en-US" altLang="zh-CN">
                <a:sym typeface="+mn-ea"/>
              </a:rPr>
              <a:t>ta</a:t>
            </a:r>
            <a:r>
              <a:rPr lang="zh-CN" altLang="en-US">
                <a:sym typeface="+mn-ea"/>
              </a:rPr>
              <a:t>里，在局部迭代</a:t>
            </a:r>
            <a:r>
              <a:rPr lang="en-US" altLang="zh-CN">
                <a:sym typeface="+mn-ea"/>
              </a:rPr>
              <a:t>16</a:t>
            </a:r>
            <a:r>
              <a:rPr lang="zh-CN" altLang="en-US">
                <a:sym typeface="+mn-ea"/>
              </a:rPr>
              <a:t>次。</a:t>
            </a:r>
            <a:endParaRPr lang="zh-CN" altLang="en-US">
              <a:sym typeface="+mn-ea"/>
            </a:endParaRPr>
          </a:p>
          <a:p>
            <a:r>
              <a:rPr lang="zh-CN" altLang="en-US">
                <a:sym typeface="+mn-ea"/>
              </a:rPr>
              <a:t>注意到局部数组是</a:t>
            </a:r>
            <a:r>
              <a:rPr lang="en-US" altLang="zh-CN">
                <a:sym typeface="+mn-ea"/>
              </a:rPr>
              <a:t>64</a:t>
            </a:r>
            <a:r>
              <a:rPr lang="zh-CN" altLang="en-US">
                <a:sym typeface="+mn-ea"/>
              </a:rPr>
              <a:t>大小，这包含了中心的</a:t>
            </a:r>
            <a:r>
              <a:rPr lang="en-US" altLang="zh-CN">
                <a:sym typeface="+mn-ea"/>
              </a:rPr>
              <a:t>32</a:t>
            </a:r>
            <a:r>
              <a:rPr lang="zh-CN" altLang="en-US">
                <a:sym typeface="+mn-ea"/>
              </a:rPr>
              <a:t>个元素，还包含因为</a:t>
            </a:r>
            <a:r>
              <a:rPr lang="en-US" altLang="zh-CN">
                <a:sym typeface="+mn-ea"/>
              </a:rPr>
              <a:t>jacobi</a:t>
            </a:r>
            <a:r>
              <a:rPr lang="zh-CN" altLang="en-US">
                <a:sym typeface="+mn-ea"/>
              </a:rPr>
              <a:t>特性需要周围两个元素，导致迭代</a:t>
            </a:r>
            <a:r>
              <a:rPr lang="en-US" altLang="zh-CN">
                <a:sym typeface="+mn-ea"/>
              </a:rPr>
              <a:t>16</a:t>
            </a:r>
            <a:r>
              <a:rPr lang="zh-CN" altLang="en-US">
                <a:sym typeface="+mn-ea"/>
              </a:rPr>
              <a:t>次就需要往边缘扩张的</a:t>
            </a:r>
            <a:r>
              <a:rPr lang="en-US" altLang="zh-CN">
                <a:sym typeface="+mn-ea"/>
              </a:rPr>
              <a:t>16</a:t>
            </a:r>
            <a:r>
              <a:rPr lang="zh-CN" altLang="en-US">
                <a:sym typeface="+mn-ea"/>
              </a:rPr>
              <a:t>个元素。</a:t>
            </a:r>
            <a:endParaRPr lang="zh-CN" altLang="en-US">
              <a:sym typeface="+mn-ea"/>
            </a:endParaRPr>
          </a:p>
          <a:p>
            <a:r>
              <a:rPr lang="zh-CN" altLang="en-US"/>
              <a:t>因为</a:t>
            </a:r>
            <a:r>
              <a:rPr lang="en-US" altLang="zh-CN"/>
              <a:t>ta</a:t>
            </a:r>
            <a:r>
              <a:rPr lang="zh-CN" altLang="en-US"/>
              <a:t>的大小远远小于一级缓存，这样迭代时读写的带宽就是一级缓存的速度，几乎没有影响。</a:t>
            </a:r>
            <a:endParaRPr lang="zh-CN" altLang="en-US"/>
          </a:p>
          <a:p>
            <a:r>
              <a:rPr lang="zh-CN" altLang="en-US"/>
              <a:t>这里一次循环体直接相当于</a:t>
            </a:r>
            <a:r>
              <a:rPr lang="en-US" altLang="zh-CN"/>
              <a:t>16</a:t>
            </a:r>
            <a:r>
              <a:rPr lang="zh-CN" altLang="en-US"/>
              <a:t>次迭代，两次就完了。但是可能加的有点过头变成</a:t>
            </a:r>
            <a:r>
              <a:rPr lang="en-US" altLang="zh-CN"/>
              <a:t>cpu-bound</a:t>
            </a:r>
            <a:r>
              <a:rPr lang="zh-CN" altLang="en-US"/>
              <a:t>了，所以只快了</a:t>
            </a:r>
            <a:r>
              <a:rPr lang="en-US" altLang="zh-CN"/>
              <a:t>10</a:t>
            </a:r>
            <a:r>
              <a:rPr lang="zh-CN" altLang="en-US"/>
              <a:t>倍左右，大家掌握里面的思想就好。</a:t>
            </a:r>
            <a:endParaRPr lang="zh-CN" altLang="en-US"/>
          </a:p>
        </p:txBody>
      </p:sp>
      <p:pic>
        <p:nvPicPr>
          <p:cNvPr id="24" name="Picture 23"/>
          <p:cNvPicPr>
            <a:picLocks noChangeAspect="1"/>
          </p:cNvPicPr>
          <p:nvPr/>
        </p:nvPicPr>
        <p:blipFill>
          <a:blip r:embed="rId1"/>
          <a:stretch>
            <a:fillRect/>
          </a:stretch>
        </p:blipFill>
        <p:spPr>
          <a:xfrm>
            <a:off x="8592820" y="427355"/>
            <a:ext cx="1781175" cy="457200"/>
          </a:xfrm>
          <a:prstGeom prst="rect">
            <a:avLst/>
          </a:prstGeom>
        </p:spPr>
      </p:pic>
      <p:pic>
        <p:nvPicPr>
          <p:cNvPr id="26" name="Content Placeholder 25"/>
          <p:cNvPicPr>
            <a:picLocks noChangeAspect="1"/>
          </p:cNvPicPr>
          <p:nvPr>
            <p:ph sz="half" idx="2"/>
          </p:nvPr>
        </p:nvPicPr>
        <p:blipFill>
          <a:blip r:embed="rId2"/>
          <a:stretch>
            <a:fillRect/>
          </a:stretch>
        </p:blipFill>
        <p:spPr>
          <a:xfrm>
            <a:off x="7414895" y="960120"/>
            <a:ext cx="4493260" cy="589788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进一步优化</a:t>
            </a:r>
            <a:endParaRPr lang="zh-CN" altLang="en-US"/>
          </a:p>
        </p:txBody>
      </p:sp>
      <p:sp>
        <p:nvSpPr>
          <p:cNvPr id="3" name="Content Placeholder 2"/>
          <p:cNvSpPr>
            <a:spLocks noGrp="1"/>
          </p:cNvSpPr>
          <p:nvPr>
            <p:ph sz="half" idx="1"/>
          </p:nvPr>
        </p:nvSpPr>
        <p:spPr>
          <a:xfrm>
            <a:off x="647700" y="1825625"/>
            <a:ext cx="6305550" cy="4351655"/>
          </a:xfrm>
        </p:spPr>
        <p:txBody>
          <a:bodyPr/>
          <a:p>
            <a:r>
              <a:rPr lang="zh-CN" altLang="en-US"/>
              <a:t>用了一些常量作为参数，调整一下局部数组的大小。</a:t>
            </a:r>
            <a:endParaRPr lang="zh-CN" altLang="en-US"/>
          </a:p>
          <a:p>
            <a:r>
              <a:rPr lang="zh-CN" altLang="en-US"/>
              <a:t>加速比：</a:t>
            </a:r>
            <a:r>
              <a:rPr lang="en-US" altLang="zh-CN"/>
              <a:t>16</a:t>
            </a:r>
            <a:r>
              <a:rPr lang="zh-CN" altLang="en-US"/>
              <a:t>倍，大概已经到极限了？</a:t>
            </a:r>
            <a:endParaRPr lang="zh-CN" altLang="en-US"/>
          </a:p>
        </p:txBody>
      </p:sp>
      <p:pic>
        <p:nvPicPr>
          <p:cNvPr id="5" name="Content Placeholder 4"/>
          <p:cNvPicPr>
            <a:picLocks noChangeAspect="1"/>
          </p:cNvPicPr>
          <p:nvPr>
            <p:ph sz="half" idx="2"/>
          </p:nvPr>
        </p:nvPicPr>
        <p:blipFill>
          <a:blip r:embed="rId1"/>
          <a:stretch>
            <a:fillRect/>
          </a:stretch>
        </p:blipFill>
        <p:spPr>
          <a:xfrm>
            <a:off x="7506335" y="177165"/>
            <a:ext cx="4593590" cy="6680835"/>
          </a:xfrm>
          <a:prstGeom prst="rect">
            <a:avLst/>
          </a:prstGeom>
        </p:spPr>
      </p:pic>
      <p:pic>
        <p:nvPicPr>
          <p:cNvPr id="7" name="Picture 6"/>
          <p:cNvPicPr>
            <a:picLocks noChangeAspect="1"/>
          </p:cNvPicPr>
          <p:nvPr/>
        </p:nvPicPr>
        <p:blipFill>
          <a:blip r:embed="rId2"/>
          <a:stretch>
            <a:fillRect/>
          </a:stretch>
        </p:blipFill>
        <p:spPr>
          <a:xfrm>
            <a:off x="5238750" y="3195320"/>
            <a:ext cx="1714500" cy="46672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进亿步优化</a:t>
            </a:r>
            <a:endParaRPr lang="zh-CN" altLang="en-US"/>
          </a:p>
        </p:txBody>
      </p:sp>
      <p:sp>
        <p:nvSpPr>
          <p:cNvPr id="3" name="Content Placeholder 2"/>
          <p:cNvSpPr>
            <a:spLocks noGrp="1"/>
          </p:cNvSpPr>
          <p:nvPr>
            <p:ph sz="half" idx="1"/>
          </p:nvPr>
        </p:nvSpPr>
        <p:spPr>
          <a:xfrm>
            <a:off x="647700" y="1825625"/>
            <a:ext cx="5499100" cy="4351655"/>
          </a:xfrm>
        </p:spPr>
        <p:txBody>
          <a:bodyPr/>
          <a:p>
            <a:r>
              <a:rPr lang="zh-CN"/>
              <a:t>将两个方法一起用上，并用</a:t>
            </a:r>
            <a:r>
              <a:rPr lang="en-US" altLang="zh-CN"/>
              <a:t>stream_ps</a:t>
            </a:r>
            <a:r>
              <a:rPr lang="zh-CN" altLang="en-US"/>
              <a:t>防止写回操作污染缓存</a:t>
            </a:r>
            <a:r>
              <a:rPr lang="zh-CN"/>
              <a:t>。</a:t>
            </a:r>
            <a:endParaRPr lang="zh-CN"/>
          </a:p>
          <a:p>
            <a:r>
              <a:rPr lang="zh-CN" altLang="en-US">
                <a:sym typeface="+mn-ea"/>
              </a:rPr>
              <a:t>最终加速比：</a:t>
            </a:r>
            <a:r>
              <a:rPr lang="en-US" altLang="zh-CN">
                <a:sym typeface="+mn-ea"/>
              </a:rPr>
              <a:t>24</a:t>
            </a:r>
            <a:r>
              <a:rPr lang="zh-CN" altLang="en-US">
                <a:sym typeface="+mn-ea"/>
              </a:rPr>
              <a:t>倍。这里可以看到</a:t>
            </a:r>
            <a:r>
              <a:rPr lang="en-US" altLang="zh-CN">
                <a:sym typeface="+mn-ea"/>
              </a:rPr>
              <a:t> i - 2 </a:t>
            </a:r>
            <a:r>
              <a:rPr lang="zh-CN" altLang="en-US">
                <a:sym typeface="+mn-ea"/>
              </a:rPr>
              <a:t>和</a:t>
            </a:r>
            <a:r>
              <a:rPr lang="en-US" altLang="zh-CN">
                <a:sym typeface="+mn-ea"/>
              </a:rPr>
              <a:t> i + 2 </a:t>
            </a:r>
            <a:r>
              <a:rPr lang="zh-CN" altLang="en-US">
                <a:sym typeface="+mn-ea"/>
              </a:rPr>
              <a:t>交替的访存似乎不是很理想，可能还能</a:t>
            </a:r>
            <a:r>
              <a:rPr lang="zh-CN" altLang="en-US">
                <a:sym typeface="+mn-ea"/>
              </a:rPr>
              <a:t>进亿步优化，出于时间原因就没继续深入，</a:t>
            </a:r>
            <a:r>
              <a:rPr lang="zh-CN" altLang="en-US"/>
              <a:t>同学们可以课后研究一下。</a:t>
            </a:r>
            <a:endParaRPr lang="zh-CN"/>
          </a:p>
        </p:txBody>
      </p:sp>
      <p:pic>
        <p:nvPicPr>
          <p:cNvPr id="8" name="Picture 7"/>
          <p:cNvPicPr>
            <a:picLocks noChangeAspect="1"/>
          </p:cNvPicPr>
          <p:nvPr/>
        </p:nvPicPr>
        <p:blipFill>
          <a:blip r:embed="rId1"/>
          <a:stretch>
            <a:fillRect/>
          </a:stretch>
        </p:blipFill>
        <p:spPr>
          <a:xfrm>
            <a:off x="8665210" y="197485"/>
            <a:ext cx="1733550" cy="428625"/>
          </a:xfrm>
          <a:prstGeom prst="rect">
            <a:avLst/>
          </a:prstGeom>
        </p:spPr>
      </p:pic>
      <p:pic>
        <p:nvPicPr>
          <p:cNvPr id="10" name="Content Placeholder 9"/>
          <p:cNvPicPr>
            <a:picLocks noChangeAspect="1"/>
          </p:cNvPicPr>
          <p:nvPr>
            <p:ph sz="half" idx="2"/>
          </p:nvPr>
        </p:nvPicPr>
        <p:blipFill>
          <a:blip r:embed="rId2"/>
          <a:stretch>
            <a:fillRect/>
          </a:stretch>
        </p:blipFill>
        <p:spPr>
          <a:xfrm>
            <a:off x="6546215" y="795655"/>
            <a:ext cx="5575935" cy="59670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https://www.intel.com/content/www/us/en/docs/intrinsics-guide/index.html</a:t>
            </a:r>
            <a:endParaRPr lang="en-US"/>
          </a:p>
        </p:txBody>
      </p:sp>
      <p:pic>
        <p:nvPicPr>
          <p:cNvPr id="4" name="Content Placeholder 3"/>
          <p:cNvPicPr>
            <a:picLocks noChangeAspect="1"/>
          </p:cNvPicPr>
          <p:nvPr>
            <p:ph idx="1"/>
          </p:nvPr>
        </p:nvPicPr>
        <p:blipFill>
          <a:blip r:embed="rId1"/>
          <a:stretch>
            <a:fillRect/>
          </a:stretch>
        </p:blipFill>
        <p:spPr>
          <a:xfrm>
            <a:off x="4300220" y="1846580"/>
            <a:ext cx="3451225" cy="4351655"/>
          </a:xfrm>
          <a:prstGeom prst="rect">
            <a:avLst/>
          </a:prstGeom>
        </p:spPr>
      </p:pic>
      <p:pic>
        <p:nvPicPr>
          <p:cNvPr id="5" name="Picture 4"/>
          <p:cNvPicPr>
            <a:picLocks noChangeAspect="1"/>
          </p:cNvPicPr>
          <p:nvPr/>
        </p:nvPicPr>
        <p:blipFill>
          <a:blip r:embed="rId2"/>
          <a:stretch>
            <a:fillRect/>
          </a:stretch>
        </p:blipFill>
        <p:spPr>
          <a:xfrm>
            <a:off x="4420870" y="6249035"/>
            <a:ext cx="3209925" cy="504825"/>
          </a:xfrm>
          <a:prstGeom prst="rect">
            <a:avLst/>
          </a:prstGeom>
        </p:spPr>
      </p:pic>
      <p:sp>
        <p:nvSpPr>
          <p:cNvPr id="6" name="Text Box 5"/>
          <p:cNvSpPr txBox="1"/>
          <p:nvPr/>
        </p:nvSpPr>
        <p:spPr>
          <a:xfrm>
            <a:off x="8684260" y="2287270"/>
            <a:ext cx="2540000" cy="922020"/>
          </a:xfrm>
          <a:prstGeom prst="rect">
            <a:avLst/>
          </a:prstGeom>
          <a:noFill/>
        </p:spPr>
        <p:txBody>
          <a:bodyPr wrap="square" rtlCol="0" anchor="t">
            <a:spAutoFit/>
          </a:bodyPr>
          <a:p>
            <a:r>
              <a:rPr lang="en-US"/>
              <a:t>https://www.youtube.com/channel/UCq7dxy_qYNEBcHqQVCbc20w</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https://fgiesen.wordpress.com/2009/12/13/decoding-morton-codes/</a:t>
            </a:r>
            <a:endParaRPr lang="en-US"/>
          </a:p>
        </p:txBody>
      </p:sp>
      <p:pic>
        <p:nvPicPr>
          <p:cNvPr id="14" name="Content Placeholder 13"/>
          <p:cNvPicPr>
            <a:picLocks noChangeAspect="1"/>
          </p:cNvPicPr>
          <p:nvPr>
            <p:ph idx="1"/>
          </p:nvPr>
        </p:nvPicPr>
        <p:blipFill>
          <a:blip r:embed="rId1"/>
          <a:stretch>
            <a:fillRect/>
          </a:stretch>
        </p:blipFill>
        <p:spPr>
          <a:xfrm>
            <a:off x="3516630" y="1825625"/>
            <a:ext cx="4777105" cy="43516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1</a:t>
            </a:r>
            <a:r>
              <a:rPr lang="zh-CN" altLang="en-US"/>
              <a:t>章：内存带宽</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cpu-bound </a:t>
            </a:r>
            <a:r>
              <a:rPr lang="zh-CN" altLang="en-US"/>
              <a:t>与</a:t>
            </a:r>
            <a:r>
              <a:rPr lang="en-US" altLang="zh-CN"/>
              <a:t> memory-bound</a:t>
            </a:r>
            <a:endParaRPr lang="en-US" altLang="zh-CN"/>
          </a:p>
        </p:txBody>
      </p:sp>
      <p:sp>
        <p:nvSpPr>
          <p:cNvPr id="7" name="Content Placeholder 6"/>
          <p:cNvSpPr/>
          <p:nvPr>
            <p:ph sz="half" idx="1"/>
          </p:nvPr>
        </p:nvSpPr>
        <p:spPr>
          <a:xfrm>
            <a:off x="647700" y="1825625"/>
            <a:ext cx="7630160" cy="4351655"/>
          </a:xfrm>
        </p:spPr>
        <p:txBody>
          <a:bodyPr/>
          <a:p>
            <a:r>
              <a:rPr lang="zh-CN" altLang="en-US"/>
              <a:t>通常来说，并行</a:t>
            </a:r>
            <a:r>
              <a:rPr lang="zh-CN" altLang="en-US" b="1"/>
              <a:t>只能加速计算的部分，不能加速内存读写的部分</a:t>
            </a:r>
            <a:r>
              <a:rPr lang="zh-CN" altLang="en-US"/>
              <a:t>。</a:t>
            </a:r>
            <a:endParaRPr lang="zh-CN" altLang="en-US"/>
          </a:p>
          <a:p>
            <a:r>
              <a:rPr lang="zh-CN" altLang="en-US"/>
              <a:t>因此，对</a:t>
            </a:r>
            <a:r>
              <a:rPr lang="en-US" altLang="zh-CN"/>
              <a:t> fill </a:t>
            </a:r>
            <a:r>
              <a:rPr lang="zh-CN" altLang="en-US"/>
              <a:t>这种没有任何计算量，纯粹只有</a:t>
            </a:r>
            <a:r>
              <a:rPr lang="zh-CN" altLang="en-US">
                <a:sym typeface="+mn-ea"/>
              </a:rPr>
              <a:t>访存</a:t>
            </a:r>
            <a:r>
              <a:rPr lang="zh-CN" altLang="en-US"/>
              <a:t>的</a:t>
            </a:r>
            <a:r>
              <a:rPr lang="zh-CN" altLang="en-US">
                <a:sym typeface="+mn-ea"/>
              </a:rPr>
              <a:t>循环体</a:t>
            </a:r>
            <a:r>
              <a:rPr lang="zh-CN" altLang="en-US"/>
              <a:t>，并行没有加速效果。称为内存瓶颈（</a:t>
            </a:r>
            <a:r>
              <a:rPr lang="en-US" altLang="zh-CN"/>
              <a:t>memory-bound</a:t>
            </a:r>
            <a:r>
              <a:rPr lang="zh-CN" altLang="en-US"/>
              <a:t>）。</a:t>
            </a:r>
            <a:endParaRPr lang="zh-CN" altLang="en-US"/>
          </a:p>
          <a:p>
            <a:r>
              <a:rPr lang="zh-CN" altLang="en-US"/>
              <a:t>而</a:t>
            </a:r>
            <a:r>
              <a:rPr lang="en-US" altLang="zh-CN"/>
              <a:t> sine </a:t>
            </a:r>
            <a:r>
              <a:rPr lang="zh-CN" altLang="en-US"/>
              <a:t>这种</a:t>
            </a:r>
            <a:r>
              <a:rPr lang="zh-CN" altLang="en-US">
                <a:sym typeface="+mn-ea"/>
              </a:rPr>
              <a:t>内部需要泰勒展开来计算，每次迭代</a:t>
            </a:r>
            <a:r>
              <a:rPr lang="zh-CN" altLang="en-US"/>
              <a:t>计算量很大的循环体，并行才有较好的加速效果。称为计算瓶颈（</a:t>
            </a:r>
            <a:r>
              <a:rPr lang="en-US" altLang="zh-CN"/>
              <a:t>cpu-bound</a:t>
            </a:r>
            <a:r>
              <a:rPr lang="zh-CN" altLang="en-US"/>
              <a:t>）。</a:t>
            </a:r>
            <a:endParaRPr lang="zh-CN" altLang="en-US"/>
          </a:p>
          <a:p>
            <a:r>
              <a:rPr lang="zh-CN" altLang="en-US"/>
              <a:t>并行能减轻计算瓶颈，但不减轻内存瓶颈，故后者是优化的重点。</a:t>
            </a:r>
            <a:endParaRPr lang="zh-CN" altLang="en-US"/>
          </a:p>
        </p:txBody>
      </p:sp>
      <p:pic>
        <p:nvPicPr>
          <p:cNvPr id="9" name="Content Placeholder 3"/>
          <p:cNvPicPr>
            <a:picLocks noChangeAspect="1"/>
          </p:cNvPicPr>
          <p:nvPr>
            <p:ph sz="half" idx="2"/>
          </p:nvPr>
        </p:nvPicPr>
        <p:blipFill>
          <a:blip r:embed="rId1"/>
          <a:stretch>
            <a:fillRect/>
          </a:stretch>
        </p:blipFill>
        <p:spPr>
          <a:xfrm>
            <a:off x="8820150" y="-6985"/>
            <a:ext cx="3371850" cy="6864985"/>
          </a:xfrm>
          <a:prstGeom prst="rect">
            <a:avLst/>
          </a:prstGeom>
        </p:spPr>
      </p:pic>
      <p:pic>
        <p:nvPicPr>
          <p:cNvPr id="11" name="Picture 10"/>
          <p:cNvPicPr>
            <a:picLocks noChangeAspect="1"/>
          </p:cNvPicPr>
          <p:nvPr/>
        </p:nvPicPr>
        <p:blipFill>
          <a:blip r:embed="rId2"/>
          <a:stretch>
            <a:fillRect/>
          </a:stretch>
        </p:blipFill>
        <p:spPr>
          <a:xfrm>
            <a:off x="1685290" y="5056505"/>
            <a:ext cx="6238875" cy="16287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10209</Words>
  <Application>WPS Presentation</Application>
  <PresentationFormat>宽屏</PresentationFormat>
  <Paragraphs>338</Paragraphs>
  <Slides>56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56</vt:i4>
      </vt:variant>
    </vt:vector>
  </HeadingPairs>
  <TitlesOfParts>
    <vt:vector size="68" baseType="lpstr">
      <vt:lpstr>Arial</vt:lpstr>
      <vt:lpstr>SimSun</vt:lpstr>
      <vt:lpstr>Wingdings</vt:lpstr>
      <vt:lpstr>Liberation Sans</vt:lpstr>
      <vt:lpstr>SimSun</vt:lpstr>
      <vt:lpstr>文泉驿微米黑</vt:lpstr>
      <vt:lpstr>Arial Black</vt:lpstr>
      <vt:lpstr>Microsoft YaHei</vt:lpstr>
      <vt:lpstr>Arial Unicode MS</vt:lpstr>
      <vt:lpstr>MathJax_Vector</vt:lpstr>
      <vt:lpstr>SimSun</vt:lpstr>
      <vt:lpstr>Office Theme</vt:lpstr>
      <vt:lpstr>深入浅出访存优化</vt:lpstr>
      <vt:lpstr>https://lwn.net/Articles/255364/</vt:lpstr>
      <vt:lpstr>https://link.springer.com/chapter/10.1007%2F978-1-4842-4398-5_16</vt:lpstr>
      <vt:lpstr>针对不同数据量大小的带宽测试（源码）</vt:lpstr>
      <vt:lpstr>小彭老师经验公式</vt:lpstr>
      <vt:lpstr>https://www.intel.com/content/www/us/en/docs/intrinsics-guide/index.html</vt:lpstr>
      <vt:lpstr>https://fgiesen.wordpress.com/2009/12/13/decoding-morton-codes/</vt:lpstr>
      <vt:lpstr>第1章：内存带宽</vt:lpstr>
      <vt:lpstr>cpu-bound 与 memory-bound</vt:lpstr>
      <vt:lpstr>浮点加法的计算量</vt:lpstr>
      <vt:lpstr>多少计算量才算多？</vt:lpstr>
      <vt:lpstr>加速曲线</vt:lpstr>
      <vt:lpstr>内存信息查看工具：dmidecode</vt:lpstr>
      <vt:lpstr>验证一下刚刚的 parallel_add 是不是用足了全部带宽</vt:lpstr>
      <vt:lpstr>Intel Vtune Profiler</vt:lpstr>
      <vt:lpstr>准备：配置内核参数</vt:lpstr>
      <vt:lpstr>开始分析</vt:lpstr>
      <vt:lpstr>查看分析结果</vt:lpstr>
      <vt:lpstr>点开 [Loop@0x1440 in BM_parallel_add._omp_fn.0] 查看细节</vt:lpstr>
      <vt:lpstr>点击右边的可展开栏目查看细节</vt:lpstr>
      <vt:lpstr>查看下方的时间轴</vt:lpstr>
      <vt:lpstr>第2章：缓存与局域性</vt:lpstr>
      <vt:lpstr>针对不同数据量大小的带宽测试</vt:lpstr>
      <vt:lpstr>CPU内部的高速缓存</vt:lpstr>
      <vt:lpstr>缓存的分级结构</vt:lpstr>
      <vt:lpstr>查看高速缓存大小：lscpu</vt:lpstr>
      <vt:lpstr>通过图形界面查看拓扑结构：lstopo</vt:lpstr>
      <vt:lpstr>根据我们缓存的大小分析刚刚的图表</vt:lpstr>
      <vt:lpstr>缓存的工作机制：读</vt:lpstr>
      <vt:lpstr>缓存的工作机制：写</vt:lpstr>
      <vt:lpstr>不对齐到缓存行的问题</vt:lpstr>
      <vt:lpstr>PowerPoint 演示文稿</vt:lpstr>
      <vt:lpstr>缓存行对齐的重要性</vt:lpstr>
      <vt:lpstr>结构体的内存布局：AOS 与 SOA</vt:lpstr>
      <vt:lpstr>AOS和SOA的对比</vt:lpstr>
      <vt:lpstr>PowerPoint 演示文稿</vt:lpstr>
      <vt:lpstr>顺序读取的自动预读取规则</vt:lpstr>
      <vt:lpstr>PowerPoint 演示文稿</vt:lpstr>
      <vt:lpstr>顺序访问与随机访问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第4章：循环合并法</vt:lpstr>
      <vt:lpstr>分离的两个循环体</vt:lpstr>
      <vt:lpstr>合并两个循环体</vt:lpstr>
      <vt:lpstr>测试结果</vt:lpstr>
      <vt:lpstr>案例：一维jacobi迭代</vt:lpstr>
      <vt:lpstr>如何优化？</vt:lpstr>
      <vt:lpstr>另一种方式：局部数组</vt:lpstr>
      <vt:lpstr>进一步优化</vt:lpstr>
      <vt:lpstr>进亿步优化</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267</cp:revision>
  <dcterms:created xsi:type="dcterms:W3CDTF">2022-01-17T09:06:14Z</dcterms:created>
  <dcterms:modified xsi:type="dcterms:W3CDTF">2022-01-17T09:06:14Z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